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6"/>
  </p:notesMasterIdLst>
  <p:sldIdLst>
    <p:sldId id="298" r:id="rId2"/>
    <p:sldId id="299" r:id="rId3"/>
    <p:sldId id="300" r:id="rId4"/>
    <p:sldId id="301" r:id="rId5"/>
    <p:sldId id="303" r:id="rId6"/>
    <p:sldId id="307" r:id="rId7"/>
    <p:sldId id="308" r:id="rId8"/>
    <p:sldId id="304" r:id="rId9"/>
    <p:sldId id="305" r:id="rId10"/>
    <p:sldId id="309" r:id="rId11"/>
    <p:sldId id="306" r:id="rId12"/>
    <p:sldId id="310" r:id="rId13"/>
    <p:sldId id="316" r:id="rId14"/>
    <p:sldId id="373" r:id="rId15"/>
    <p:sldId id="311" r:id="rId16"/>
    <p:sldId id="312" r:id="rId17"/>
    <p:sldId id="313" r:id="rId18"/>
    <p:sldId id="315" r:id="rId19"/>
    <p:sldId id="319" r:id="rId20"/>
    <p:sldId id="320" r:id="rId21"/>
    <p:sldId id="317" r:id="rId22"/>
    <p:sldId id="318" r:id="rId23"/>
    <p:sldId id="314" r:id="rId24"/>
    <p:sldId id="321" r:id="rId25"/>
    <p:sldId id="322" r:id="rId26"/>
    <p:sldId id="323" r:id="rId27"/>
    <p:sldId id="324" r:id="rId28"/>
    <p:sldId id="325" r:id="rId29"/>
    <p:sldId id="327" r:id="rId30"/>
    <p:sldId id="326" r:id="rId31"/>
    <p:sldId id="328" r:id="rId32"/>
    <p:sldId id="339" r:id="rId33"/>
    <p:sldId id="340" r:id="rId34"/>
    <p:sldId id="341" r:id="rId35"/>
    <p:sldId id="383" r:id="rId36"/>
    <p:sldId id="329" r:id="rId37"/>
    <p:sldId id="330" r:id="rId38"/>
    <p:sldId id="331" r:id="rId39"/>
    <p:sldId id="332" r:id="rId40"/>
    <p:sldId id="333" r:id="rId41"/>
    <p:sldId id="337" r:id="rId42"/>
    <p:sldId id="334" r:id="rId43"/>
    <p:sldId id="335" r:id="rId44"/>
    <p:sldId id="336" r:id="rId45"/>
    <p:sldId id="338" r:id="rId46"/>
    <p:sldId id="342" r:id="rId47"/>
    <p:sldId id="344" r:id="rId48"/>
    <p:sldId id="343" r:id="rId49"/>
    <p:sldId id="345" r:id="rId50"/>
    <p:sldId id="346" r:id="rId51"/>
    <p:sldId id="347" r:id="rId52"/>
    <p:sldId id="349" r:id="rId53"/>
    <p:sldId id="350" r:id="rId54"/>
    <p:sldId id="351" r:id="rId55"/>
    <p:sldId id="354" r:id="rId56"/>
    <p:sldId id="353" r:id="rId57"/>
    <p:sldId id="352" r:id="rId58"/>
    <p:sldId id="355" r:id="rId59"/>
    <p:sldId id="356" r:id="rId60"/>
    <p:sldId id="357" r:id="rId61"/>
    <p:sldId id="358" r:id="rId62"/>
    <p:sldId id="372" r:id="rId63"/>
    <p:sldId id="382" r:id="rId64"/>
    <p:sldId id="359" r:id="rId65"/>
    <p:sldId id="361" r:id="rId66"/>
    <p:sldId id="360" r:id="rId67"/>
    <p:sldId id="362" r:id="rId68"/>
    <p:sldId id="363" r:id="rId69"/>
    <p:sldId id="364" r:id="rId70"/>
    <p:sldId id="365" r:id="rId71"/>
    <p:sldId id="366" r:id="rId72"/>
    <p:sldId id="367" r:id="rId73"/>
    <p:sldId id="369" r:id="rId74"/>
    <p:sldId id="370" r:id="rId75"/>
    <p:sldId id="371" r:id="rId76"/>
    <p:sldId id="374" r:id="rId77"/>
    <p:sldId id="375" r:id="rId78"/>
    <p:sldId id="377" r:id="rId79"/>
    <p:sldId id="376" r:id="rId80"/>
    <p:sldId id="378" r:id="rId81"/>
    <p:sldId id="379" r:id="rId82"/>
    <p:sldId id="384" r:id="rId83"/>
    <p:sldId id="380" r:id="rId84"/>
    <p:sldId id="385" r:id="rId8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F6228"/>
    <a:srgbClr val="000000"/>
    <a:srgbClr val="FFFFFF"/>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0886" autoAdjust="0"/>
  </p:normalViewPr>
  <p:slideViewPr>
    <p:cSldViewPr>
      <p:cViewPr varScale="1">
        <p:scale>
          <a:sx n="96" d="100"/>
          <a:sy n="96" d="100"/>
        </p:scale>
        <p:origin x="2070" y="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p:scale>
          <a:sx n="100" d="100"/>
          <a:sy n="100" d="100"/>
        </p:scale>
        <p:origin x="2694" y="-78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ableStyles" Target="tableStyle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13D49E9-398E-47EE-8052-5CDAA6E7BE06}" type="datetimeFigureOut">
              <a:rPr lang="en-AU" smtClean="0"/>
              <a:pPr/>
              <a:t>28/02/2023</a:t>
            </a:fld>
            <a:endParaRPr lang="en-AU"/>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2170630-424C-41F4-AA5E-81512E01683E}" type="slidenum">
              <a:rPr lang="en-AU" smtClean="0"/>
              <a:pPr/>
              <a:t>‹#›</a:t>
            </a:fld>
            <a:endParaRPr lang="en-A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12170630-424C-41F4-AA5E-81512E01683E}" type="slidenum">
              <a:rPr lang="en-AU" smtClean="0"/>
              <a:pPr/>
              <a:t>6</a:t>
            </a:fld>
            <a:endParaRPr lang="en-AU"/>
          </a:p>
        </p:txBody>
      </p:sp>
    </p:spTree>
    <p:extLst>
      <p:ext uri="{BB962C8B-B14F-4D97-AF65-F5344CB8AC3E}">
        <p14:creationId xmlns:p14="http://schemas.microsoft.com/office/powerpoint/2010/main" val="34841249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12170630-424C-41F4-AA5E-81512E01683E}" type="slidenum">
              <a:rPr lang="en-AU" smtClean="0"/>
              <a:pPr/>
              <a:t>30</a:t>
            </a:fld>
            <a:endParaRPr lang="en-AU"/>
          </a:p>
        </p:txBody>
      </p:sp>
    </p:spTree>
    <p:extLst>
      <p:ext uri="{BB962C8B-B14F-4D97-AF65-F5344CB8AC3E}">
        <p14:creationId xmlns:p14="http://schemas.microsoft.com/office/powerpoint/2010/main" val="29308156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Kathleen O’Connor, In </a:t>
            </a:r>
            <a:r>
              <a:rPr lang="en-AU"/>
              <a:t>the Studio, c 1928</a:t>
            </a:r>
          </a:p>
        </p:txBody>
      </p:sp>
      <p:sp>
        <p:nvSpPr>
          <p:cNvPr id="4" name="Slide Number Placeholder 3"/>
          <p:cNvSpPr>
            <a:spLocks noGrp="1"/>
          </p:cNvSpPr>
          <p:nvPr>
            <p:ph type="sldNum" sz="quarter" idx="5"/>
          </p:nvPr>
        </p:nvSpPr>
        <p:spPr/>
        <p:txBody>
          <a:bodyPr/>
          <a:lstStyle/>
          <a:p>
            <a:fld id="{12170630-424C-41F4-AA5E-81512E01683E}" type="slidenum">
              <a:rPr lang="en-AU" smtClean="0"/>
              <a:pPr/>
              <a:t>35</a:t>
            </a:fld>
            <a:endParaRPr lang="en-AU"/>
          </a:p>
        </p:txBody>
      </p:sp>
    </p:spTree>
    <p:extLst>
      <p:ext uri="{BB962C8B-B14F-4D97-AF65-F5344CB8AC3E}">
        <p14:creationId xmlns:p14="http://schemas.microsoft.com/office/powerpoint/2010/main" val="32665403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12170630-424C-41F4-AA5E-81512E01683E}" type="slidenum">
              <a:rPr lang="en-AU" smtClean="0"/>
              <a:pPr/>
              <a:t>52</a:t>
            </a:fld>
            <a:endParaRPr lang="en-AU"/>
          </a:p>
        </p:txBody>
      </p:sp>
    </p:spTree>
    <p:extLst>
      <p:ext uri="{BB962C8B-B14F-4D97-AF65-F5344CB8AC3E}">
        <p14:creationId xmlns:p14="http://schemas.microsoft.com/office/powerpoint/2010/main" val="38817351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E Phillips Fox, the Green Parasol</a:t>
            </a:r>
          </a:p>
        </p:txBody>
      </p:sp>
      <p:sp>
        <p:nvSpPr>
          <p:cNvPr id="4" name="Slide Number Placeholder 3"/>
          <p:cNvSpPr>
            <a:spLocks noGrp="1"/>
          </p:cNvSpPr>
          <p:nvPr>
            <p:ph type="sldNum" sz="quarter" idx="5"/>
          </p:nvPr>
        </p:nvSpPr>
        <p:spPr/>
        <p:txBody>
          <a:bodyPr/>
          <a:lstStyle/>
          <a:p>
            <a:fld id="{12170630-424C-41F4-AA5E-81512E01683E}" type="slidenum">
              <a:rPr lang="en-AU" smtClean="0"/>
              <a:pPr/>
              <a:t>63</a:t>
            </a:fld>
            <a:endParaRPr lang="en-AU"/>
          </a:p>
        </p:txBody>
      </p:sp>
    </p:spTree>
    <p:extLst>
      <p:ext uri="{BB962C8B-B14F-4D97-AF65-F5344CB8AC3E}">
        <p14:creationId xmlns:p14="http://schemas.microsoft.com/office/powerpoint/2010/main" val="16291879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EE2144B8-2DA5-478B-AA5A-F4C328F2C0A5}" type="datetimeFigureOut">
              <a:rPr lang="en-AU" smtClean="0"/>
              <a:pPr/>
              <a:t>28/02/2023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A930FA7-D67F-481C-8616-E646EE646B54}" type="slidenum">
              <a:rPr lang="en-AU" smtClean="0"/>
              <a:pPr/>
              <a:t>‹#›</a:t>
            </a:fld>
            <a:endParaRPr lang="en-A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EE2144B8-2DA5-478B-AA5A-F4C328F2C0A5}" type="datetimeFigureOut">
              <a:rPr lang="en-AU" smtClean="0"/>
              <a:pPr/>
              <a:t>28/02/2023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A930FA7-D67F-481C-8616-E646EE646B54}" type="slidenum">
              <a:rPr lang="en-AU" smtClean="0"/>
              <a:pPr/>
              <a:t>‹#›</a:t>
            </a:fld>
            <a:endParaRPr lang="en-A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EE2144B8-2DA5-478B-AA5A-F4C328F2C0A5}" type="datetimeFigureOut">
              <a:rPr lang="en-AU" smtClean="0"/>
              <a:pPr/>
              <a:t>28/02/2023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A930FA7-D67F-481C-8616-E646EE646B54}" type="slidenum">
              <a:rPr lang="en-AU" smtClean="0"/>
              <a:pPr/>
              <a:t>‹#›</a:t>
            </a:fld>
            <a:endParaRPr lang="en-A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AU"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EE2144B8-2DA5-478B-AA5A-F4C328F2C0A5}" type="datetimeFigureOut">
              <a:rPr lang="en-AU" smtClean="0"/>
              <a:pPr/>
              <a:t>28/02/2023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A930FA7-D67F-481C-8616-E646EE646B54}" type="slidenum">
              <a:rPr lang="en-AU" smtClean="0"/>
              <a:pPr/>
              <a:t>‹#›</a:t>
            </a:fld>
            <a:endParaRPr lang="en-A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E2144B8-2DA5-478B-AA5A-F4C328F2C0A5}" type="datetimeFigureOut">
              <a:rPr lang="en-AU" smtClean="0"/>
              <a:pPr/>
              <a:t>28/02/2023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A930FA7-D67F-481C-8616-E646EE646B54}" type="slidenum">
              <a:rPr lang="en-AU" smtClean="0"/>
              <a:pPr/>
              <a:t>‹#›</a:t>
            </a:fld>
            <a:endParaRPr lang="en-A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EE2144B8-2DA5-478B-AA5A-F4C328F2C0A5}" type="datetimeFigureOut">
              <a:rPr lang="en-AU" smtClean="0"/>
              <a:pPr/>
              <a:t>28/02/2023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2A930FA7-D67F-481C-8616-E646EE646B54}" type="slidenum">
              <a:rPr lang="en-AU" smtClean="0"/>
              <a:pPr/>
              <a:t>‹#›</a:t>
            </a:fld>
            <a:endParaRPr lang="en-A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EE2144B8-2DA5-478B-AA5A-F4C328F2C0A5}" type="datetimeFigureOut">
              <a:rPr lang="en-AU" smtClean="0"/>
              <a:pPr/>
              <a:t>28/02/2023</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2A930FA7-D67F-481C-8616-E646EE646B54}" type="slidenum">
              <a:rPr lang="en-AU" smtClean="0"/>
              <a:pPr/>
              <a:t>‹#›</a:t>
            </a:fld>
            <a:endParaRPr lang="en-A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EE2144B8-2DA5-478B-AA5A-F4C328F2C0A5}" type="datetimeFigureOut">
              <a:rPr lang="en-AU" smtClean="0"/>
              <a:pPr/>
              <a:t>28/02/2023</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2A930FA7-D67F-481C-8616-E646EE646B54}" type="slidenum">
              <a:rPr lang="en-AU" smtClean="0"/>
              <a:pPr/>
              <a:t>‹#›</a:t>
            </a:fld>
            <a:endParaRPr lang="en-A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E2144B8-2DA5-478B-AA5A-F4C328F2C0A5}" type="datetimeFigureOut">
              <a:rPr lang="en-AU" smtClean="0"/>
              <a:pPr/>
              <a:t>28/02/2023</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2A930FA7-D67F-481C-8616-E646EE646B54}" type="slidenum">
              <a:rPr lang="en-AU" smtClean="0"/>
              <a:pPr/>
              <a:t>‹#›</a:t>
            </a:fld>
            <a:endParaRPr lang="en-A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E2144B8-2DA5-478B-AA5A-F4C328F2C0A5}" type="datetimeFigureOut">
              <a:rPr lang="en-AU" smtClean="0"/>
              <a:pPr/>
              <a:t>28/02/2023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2A930FA7-D67F-481C-8616-E646EE646B54}" type="slidenum">
              <a:rPr lang="en-AU" smtClean="0"/>
              <a:pPr/>
              <a:t>‹#›</a:t>
            </a:fld>
            <a:endParaRPr lang="en-A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E2144B8-2DA5-478B-AA5A-F4C328F2C0A5}" type="datetimeFigureOut">
              <a:rPr lang="en-AU" smtClean="0"/>
              <a:pPr/>
              <a:t>28/02/2023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2A930FA7-D67F-481C-8616-E646EE646B54}" type="slidenum">
              <a:rPr lang="en-AU" smtClean="0"/>
              <a:pPr/>
              <a:t>‹#›</a:t>
            </a:fld>
            <a:endParaRPr lang="en-A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50000"/>
            <a:lumOff val="50000"/>
            <a:alpha val="18824"/>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AU"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2144B8-2DA5-478B-AA5A-F4C328F2C0A5}" type="datetimeFigureOut">
              <a:rPr lang="en-AU" smtClean="0"/>
              <a:pPr/>
              <a:t>28/02/2023</a:t>
            </a:fld>
            <a:endParaRPr lang="en-AU"/>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930FA7-D67F-481C-8616-E646EE646B54}" type="slidenum">
              <a:rPr lang="en-AU" smtClean="0"/>
              <a:pPr/>
              <a:t>‹#›</a:t>
            </a:fld>
            <a:endParaRPr lang="en-AU"/>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www.australianarthistory.com/" TargetMode="Externa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39.png"/><Relationship Id="rId4" Type="http://schemas.openxmlformats.org/officeDocument/2006/relationships/notesSlide" Target="../notesSlides/notesSlide3.xml"/></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67.png"/><Relationship Id="rId4" Type="http://schemas.openxmlformats.org/officeDocument/2006/relationships/notesSlide" Target="../notesSlides/notesSlide5.xml"/></Relationships>
</file>

<file path=ppt/slides/_rels/slide6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jp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hyperlink" Target="http://www.australianarthistory.com/"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F84FE99-6278-9654-972B-06247D115716}"/>
              </a:ext>
            </a:extLst>
          </p:cNvPr>
          <p:cNvSpPr txBox="1"/>
          <p:nvPr/>
        </p:nvSpPr>
        <p:spPr>
          <a:xfrm>
            <a:off x="0" y="1340768"/>
            <a:ext cx="9036496" cy="4339650"/>
          </a:xfrm>
          <a:prstGeom prst="rect">
            <a:avLst/>
          </a:prstGeom>
          <a:noFill/>
        </p:spPr>
        <p:txBody>
          <a:bodyPr wrap="square" rtlCol="0">
            <a:spAutoFit/>
          </a:bodyPr>
          <a:lstStyle/>
          <a:p>
            <a:pPr algn="ctr"/>
            <a:r>
              <a:rPr lang="en-AU" sz="6000" dirty="0">
                <a:solidFill>
                  <a:srgbClr val="4F6228"/>
                </a:solidFill>
              </a:rPr>
              <a:t>Plein Air Painting &amp; Australian Impression</a:t>
            </a:r>
          </a:p>
          <a:p>
            <a:pPr algn="ctr"/>
            <a:r>
              <a:rPr lang="en-AU" sz="6000" dirty="0">
                <a:solidFill>
                  <a:srgbClr val="4F6228"/>
                </a:solidFill>
              </a:rPr>
              <a:t>- </a:t>
            </a:r>
          </a:p>
          <a:p>
            <a:pPr algn="ctr"/>
            <a:r>
              <a:rPr lang="en-AU" sz="4800" dirty="0">
                <a:solidFill>
                  <a:srgbClr val="4F6228"/>
                </a:solidFill>
              </a:rPr>
              <a:t>In other Australian States and overseas</a:t>
            </a:r>
          </a:p>
        </p:txBody>
      </p:sp>
      <p:sp>
        <p:nvSpPr>
          <p:cNvPr id="3" name="TextBox 2">
            <a:extLst>
              <a:ext uri="{FF2B5EF4-FFF2-40B4-BE49-F238E27FC236}">
                <a16:creationId xmlns:a16="http://schemas.microsoft.com/office/drawing/2014/main" id="{0B41B5F9-1568-CA64-377A-980A322A4D34}"/>
              </a:ext>
            </a:extLst>
          </p:cNvPr>
          <p:cNvSpPr txBox="1"/>
          <p:nvPr/>
        </p:nvSpPr>
        <p:spPr>
          <a:xfrm>
            <a:off x="5868144" y="5934670"/>
            <a:ext cx="3096344" cy="923330"/>
          </a:xfrm>
          <a:prstGeom prst="rect">
            <a:avLst/>
          </a:prstGeom>
          <a:noFill/>
        </p:spPr>
        <p:txBody>
          <a:bodyPr wrap="square" rtlCol="0">
            <a:spAutoFit/>
          </a:bodyPr>
          <a:lstStyle/>
          <a:p>
            <a:r>
              <a:rPr lang="en-AU" dirty="0"/>
              <a:t>Andrea Hope</a:t>
            </a:r>
          </a:p>
          <a:p>
            <a:r>
              <a:rPr lang="en-AU" dirty="0">
                <a:hlinkClick r:id="rId2"/>
              </a:rPr>
              <a:t>www.australianarthistory.com</a:t>
            </a:r>
            <a:endParaRPr lang="en-AU" dirty="0"/>
          </a:p>
          <a:p>
            <a:endParaRPr lang="en-AU" dirty="0"/>
          </a:p>
        </p:txBody>
      </p:sp>
    </p:spTree>
    <p:extLst>
      <p:ext uri="{BB962C8B-B14F-4D97-AF65-F5344CB8AC3E}">
        <p14:creationId xmlns:p14="http://schemas.microsoft.com/office/powerpoint/2010/main" val="5587922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769E33D-3795-D97A-CBF0-D68B473B4EFA}"/>
              </a:ext>
            </a:extLst>
          </p:cNvPr>
          <p:cNvSpPr txBox="1"/>
          <p:nvPr/>
        </p:nvSpPr>
        <p:spPr>
          <a:xfrm>
            <a:off x="467544" y="260648"/>
            <a:ext cx="8064896" cy="1754326"/>
          </a:xfrm>
          <a:prstGeom prst="rect">
            <a:avLst/>
          </a:prstGeom>
          <a:noFill/>
        </p:spPr>
        <p:txBody>
          <a:bodyPr wrap="square">
            <a:spAutoFit/>
          </a:bodyPr>
          <a:lstStyle/>
          <a:p>
            <a:r>
              <a:rPr lang="en-US" b="0" i="0" dirty="0">
                <a:solidFill>
                  <a:srgbClr val="4F6228"/>
                </a:solidFill>
                <a:effectLst/>
                <a:latin typeface="+mj-lt"/>
              </a:rPr>
              <a:t>Apart from his formal studies Ashton sketched at weekends in Paris streets or on the banks of the River Seine. His first great success was in 1904 when two works, </a:t>
            </a:r>
            <a:r>
              <a:rPr lang="en-US" b="0" i="1" dirty="0">
                <a:solidFill>
                  <a:srgbClr val="4F6228"/>
                </a:solidFill>
                <a:effectLst/>
                <a:latin typeface="+mj-lt"/>
              </a:rPr>
              <a:t>The Wreck</a:t>
            </a:r>
            <a:r>
              <a:rPr lang="en-US" b="0" i="0" dirty="0">
                <a:solidFill>
                  <a:srgbClr val="4F6228"/>
                </a:solidFill>
                <a:effectLst/>
                <a:latin typeface="+mj-lt"/>
              </a:rPr>
              <a:t> and </a:t>
            </a:r>
            <a:r>
              <a:rPr lang="en-US" b="0" i="1" dirty="0">
                <a:solidFill>
                  <a:srgbClr val="4F6228"/>
                </a:solidFill>
                <a:effectLst/>
                <a:latin typeface="+mj-lt"/>
              </a:rPr>
              <a:t>Reed Waters,</a:t>
            </a:r>
            <a:r>
              <a:rPr lang="en-US" b="0" i="0" dirty="0">
                <a:solidFill>
                  <a:srgbClr val="4F6228"/>
                </a:solidFill>
                <a:effectLst/>
                <a:latin typeface="+mj-lt"/>
              </a:rPr>
              <a:t> were exhibited at the Royal Academy.</a:t>
            </a:r>
          </a:p>
          <a:p>
            <a:endParaRPr lang="en-US" dirty="0">
              <a:solidFill>
                <a:srgbClr val="4F6228"/>
              </a:solidFill>
              <a:latin typeface="+mj-lt"/>
            </a:endParaRPr>
          </a:p>
          <a:p>
            <a:r>
              <a:rPr lang="en-US" dirty="0">
                <a:solidFill>
                  <a:srgbClr val="4F6228"/>
                </a:solidFill>
                <a:latin typeface="+mj-lt"/>
              </a:rPr>
              <a:t>He had a long and successful career as both artist and administrator and was the Director of AGNSW from 1937 – 44.</a:t>
            </a:r>
            <a:endParaRPr lang="en-AU" dirty="0">
              <a:solidFill>
                <a:srgbClr val="4F6228"/>
              </a:solidFill>
              <a:latin typeface="+mj-lt"/>
            </a:endParaRPr>
          </a:p>
        </p:txBody>
      </p:sp>
      <p:sp>
        <p:nvSpPr>
          <p:cNvPr id="5" name="TextBox 4">
            <a:extLst>
              <a:ext uri="{FF2B5EF4-FFF2-40B4-BE49-F238E27FC236}">
                <a16:creationId xmlns:a16="http://schemas.microsoft.com/office/drawing/2014/main" id="{6A42600C-EE98-3B14-4CB0-4838EDD19210}"/>
              </a:ext>
            </a:extLst>
          </p:cNvPr>
          <p:cNvSpPr txBox="1"/>
          <p:nvPr/>
        </p:nvSpPr>
        <p:spPr>
          <a:xfrm>
            <a:off x="1727683" y="6381328"/>
            <a:ext cx="5436605" cy="307777"/>
          </a:xfrm>
          <a:prstGeom prst="rect">
            <a:avLst/>
          </a:prstGeom>
          <a:noFill/>
        </p:spPr>
        <p:txBody>
          <a:bodyPr wrap="square">
            <a:spAutoFit/>
          </a:bodyPr>
          <a:lstStyle/>
          <a:p>
            <a:r>
              <a:rPr lang="en-US" sz="1400" dirty="0"/>
              <a:t>Will Ashton, </a:t>
            </a:r>
            <a:r>
              <a:rPr lang="en-US" sz="1400" i="1" dirty="0"/>
              <a:t>A Winter's Eve, Paris</a:t>
            </a:r>
            <a:r>
              <a:rPr lang="en-US" sz="1400" dirty="0"/>
              <a:t>, 1900 (AGNSW)</a:t>
            </a:r>
            <a:endParaRPr lang="en-AU" sz="1400" dirty="0"/>
          </a:p>
        </p:txBody>
      </p:sp>
      <p:pic>
        <p:nvPicPr>
          <p:cNvPr id="7" name="Picture 6">
            <a:extLst>
              <a:ext uri="{FF2B5EF4-FFF2-40B4-BE49-F238E27FC236}">
                <a16:creationId xmlns:a16="http://schemas.microsoft.com/office/drawing/2014/main" id="{5FAA2D1A-CA03-3A1B-6CDD-AA9980F54D25}"/>
              </a:ext>
            </a:extLst>
          </p:cNvPr>
          <p:cNvPicPr>
            <a:picLocks noChangeAspect="1"/>
          </p:cNvPicPr>
          <p:nvPr/>
        </p:nvPicPr>
        <p:blipFill>
          <a:blip r:embed="rId2"/>
          <a:stretch>
            <a:fillRect/>
          </a:stretch>
        </p:blipFill>
        <p:spPr>
          <a:xfrm>
            <a:off x="1727684" y="2247559"/>
            <a:ext cx="5544616" cy="4117207"/>
          </a:xfrm>
          <a:prstGeom prst="rect">
            <a:avLst/>
          </a:prstGeom>
        </p:spPr>
      </p:pic>
    </p:spTree>
    <p:extLst>
      <p:ext uri="{BB962C8B-B14F-4D97-AF65-F5344CB8AC3E}">
        <p14:creationId xmlns:p14="http://schemas.microsoft.com/office/powerpoint/2010/main" val="17159118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91A70E0-31CE-C492-A69A-0758D9FD83EB}"/>
              </a:ext>
            </a:extLst>
          </p:cNvPr>
          <p:cNvSpPr txBox="1"/>
          <p:nvPr/>
        </p:nvSpPr>
        <p:spPr>
          <a:xfrm>
            <a:off x="397621" y="980728"/>
            <a:ext cx="2196244" cy="1200329"/>
          </a:xfrm>
          <a:prstGeom prst="rect">
            <a:avLst/>
          </a:prstGeom>
          <a:noFill/>
        </p:spPr>
        <p:txBody>
          <a:bodyPr wrap="square">
            <a:spAutoFit/>
          </a:bodyPr>
          <a:lstStyle/>
          <a:p>
            <a:r>
              <a:rPr lang="en-US" b="0" i="0" dirty="0">
                <a:solidFill>
                  <a:srgbClr val="4F6228"/>
                </a:solidFill>
                <a:effectLst/>
                <a:latin typeface="+mj-lt"/>
              </a:rPr>
              <a:t>Ashton won the Wynne prize for landscape three times.</a:t>
            </a:r>
            <a:endParaRPr lang="en-AU" dirty="0">
              <a:solidFill>
                <a:srgbClr val="4F6228"/>
              </a:solidFill>
              <a:latin typeface="+mj-lt"/>
            </a:endParaRPr>
          </a:p>
        </p:txBody>
      </p:sp>
      <p:sp>
        <p:nvSpPr>
          <p:cNvPr id="4" name="TextBox 3">
            <a:extLst>
              <a:ext uri="{FF2B5EF4-FFF2-40B4-BE49-F238E27FC236}">
                <a16:creationId xmlns:a16="http://schemas.microsoft.com/office/drawing/2014/main" id="{C878B9DB-262F-C967-20AA-E656B3E469D3}"/>
              </a:ext>
            </a:extLst>
          </p:cNvPr>
          <p:cNvSpPr txBox="1"/>
          <p:nvPr/>
        </p:nvSpPr>
        <p:spPr>
          <a:xfrm>
            <a:off x="3488229" y="6237312"/>
            <a:ext cx="2880320" cy="307777"/>
          </a:xfrm>
          <a:prstGeom prst="rect">
            <a:avLst/>
          </a:prstGeom>
          <a:noFill/>
        </p:spPr>
        <p:txBody>
          <a:bodyPr wrap="square">
            <a:spAutoFit/>
          </a:bodyPr>
          <a:lstStyle/>
          <a:p>
            <a:r>
              <a:rPr lang="en-AU" sz="1400" dirty="0"/>
              <a:t>Will Ashton, </a:t>
            </a:r>
            <a:r>
              <a:rPr lang="en-AU" sz="1400" i="1" dirty="0"/>
              <a:t>Kosciusko</a:t>
            </a:r>
            <a:r>
              <a:rPr lang="en-AU" sz="1400" dirty="0"/>
              <a:t>, 1930</a:t>
            </a:r>
          </a:p>
        </p:txBody>
      </p:sp>
      <p:pic>
        <p:nvPicPr>
          <p:cNvPr id="6" name="Picture 5">
            <a:extLst>
              <a:ext uri="{FF2B5EF4-FFF2-40B4-BE49-F238E27FC236}">
                <a16:creationId xmlns:a16="http://schemas.microsoft.com/office/drawing/2014/main" id="{B1CE4E8F-9977-8457-0F6C-F750266561AD}"/>
              </a:ext>
            </a:extLst>
          </p:cNvPr>
          <p:cNvPicPr>
            <a:picLocks noChangeAspect="1"/>
          </p:cNvPicPr>
          <p:nvPr/>
        </p:nvPicPr>
        <p:blipFill>
          <a:blip r:embed="rId2"/>
          <a:stretch>
            <a:fillRect/>
          </a:stretch>
        </p:blipFill>
        <p:spPr>
          <a:xfrm>
            <a:off x="3491880" y="980728"/>
            <a:ext cx="5229955" cy="4344006"/>
          </a:xfrm>
          <a:prstGeom prst="rect">
            <a:avLst/>
          </a:prstGeom>
        </p:spPr>
      </p:pic>
    </p:spTree>
    <p:extLst>
      <p:ext uri="{BB962C8B-B14F-4D97-AF65-F5344CB8AC3E}">
        <p14:creationId xmlns:p14="http://schemas.microsoft.com/office/powerpoint/2010/main" val="36812949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05D2528-71FF-C206-2D5C-83EA3BF28EB8}"/>
              </a:ext>
            </a:extLst>
          </p:cNvPr>
          <p:cNvSpPr txBox="1"/>
          <p:nvPr/>
        </p:nvSpPr>
        <p:spPr>
          <a:xfrm>
            <a:off x="395536" y="404664"/>
            <a:ext cx="4572000" cy="400110"/>
          </a:xfrm>
          <a:prstGeom prst="rect">
            <a:avLst/>
          </a:prstGeom>
          <a:noFill/>
        </p:spPr>
        <p:txBody>
          <a:bodyPr wrap="square">
            <a:spAutoFit/>
          </a:bodyPr>
          <a:lstStyle/>
          <a:p>
            <a:r>
              <a:rPr lang="en-AU" sz="2000" b="1" i="0" dirty="0">
                <a:solidFill>
                  <a:srgbClr val="4F6228"/>
                </a:solidFill>
                <a:effectLst/>
                <a:latin typeface="+mj-lt"/>
              </a:rPr>
              <a:t>Bessie Ellen Davidson</a:t>
            </a:r>
            <a:r>
              <a:rPr lang="en-AU" sz="2000" b="0" i="0" dirty="0">
                <a:solidFill>
                  <a:srgbClr val="4F6228"/>
                </a:solidFill>
                <a:effectLst/>
                <a:latin typeface="+mj-lt"/>
              </a:rPr>
              <a:t> </a:t>
            </a:r>
            <a:r>
              <a:rPr lang="en-AU" b="0" i="0" dirty="0">
                <a:solidFill>
                  <a:srgbClr val="4F6228"/>
                </a:solidFill>
                <a:effectLst/>
                <a:latin typeface="+mj-lt"/>
              </a:rPr>
              <a:t>(1879–1965) </a:t>
            </a:r>
            <a:endParaRPr lang="en-AU" dirty="0">
              <a:solidFill>
                <a:srgbClr val="4F6228"/>
              </a:solidFill>
              <a:latin typeface="+mj-lt"/>
            </a:endParaRPr>
          </a:p>
        </p:txBody>
      </p:sp>
      <p:sp>
        <p:nvSpPr>
          <p:cNvPr id="9" name="TextBox 8">
            <a:extLst>
              <a:ext uri="{FF2B5EF4-FFF2-40B4-BE49-F238E27FC236}">
                <a16:creationId xmlns:a16="http://schemas.microsoft.com/office/drawing/2014/main" id="{5D29235D-FA30-AA7C-727C-82F6391E0C89}"/>
              </a:ext>
            </a:extLst>
          </p:cNvPr>
          <p:cNvSpPr txBox="1"/>
          <p:nvPr/>
        </p:nvSpPr>
        <p:spPr>
          <a:xfrm>
            <a:off x="5148064" y="6053226"/>
            <a:ext cx="4572000" cy="307777"/>
          </a:xfrm>
          <a:prstGeom prst="rect">
            <a:avLst/>
          </a:prstGeom>
          <a:noFill/>
        </p:spPr>
        <p:txBody>
          <a:bodyPr wrap="square">
            <a:spAutoFit/>
          </a:bodyPr>
          <a:lstStyle/>
          <a:p>
            <a:r>
              <a:rPr lang="en-AU" sz="1400" dirty="0"/>
              <a:t>Jessie Davidson, </a:t>
            </a:r>
            <a:r>
              <a:rPr lang="en-AU" sz="1400" i="1" dirty="0"/>
              <a:t>The Green book, (Le Livre vert)</a:t>
            </a:r>
            <a:r>
              <a:rPr lang="en-AU" sz="1400" dirty="0"/>
              <a:t>, 1912</a:t>
            </a:r>
          </a:p>
        </p:txBody>
      </p:sp>
      <p:sp>
        <p:nvSpPr>
          <p:cNvPr id="11" name="TextBox 10">
            <a:extLst>
              <a:ext uri="{FF2B5EF4-FFF2-40B4-BE49-F238E27FC236}">
                <a16:creationId xmlns:a16="http://schemas.microsoft.com/office/drawing/2014/main" id="{C6087F36-3DD1-FEA0-1D9E-C850535378E6}"/>
              </a:ext>
            </a:extLst>
          </p:cNvPr>
          <p:cNvSpPr txBox="1"/>
          <p:nvPr/>
        </p:nvSpPr>
        <p:spPr>
          <a:xfrm>
            <a:off x="395536" y="1196752"/>
            <a:ext cx="4392488" cy="3416320"/>
          </a:xfrm>
          <a:prstGeom prst="rect">
            <a:avLst/>
          </a:prstGeom>
          <a:noFill/>
        </p:spPr>
        <p:txBody>
          <a:bodyPr wrap="square">
            <a:spAutoFit/>
          </a:bodyPr>
          <a:lstStyle/>
          <a:p>
            <a:r>
              <a:rPr lang="en-US" b="0" i="0" dirty="0">
                <a:solidFill>
                  <a:srgbClr val="4F6228"/>
                </a:solidFill>
                <a:effectLst/>
                <a:latin typeface="+mj-lt"/>
              </a:rPr>
              <a:t>Davidson  studied art in 1899 in Adelaide under Rose McPherson (</a:t>
            </a:r>
            <a:r>
              <a:rPr lang="en-US" b="1" i="0" u="none" strike="noStrike" dirty="0">
                <a:solidFill>
                  <a:srgbClr val="4F6228"/>
                </a:solidFill>
                <a:effectLst/>
                <a:latin typeface="+mj-lt"/>
              </a:rPr>
              <a:t>Margaret Preston</a:t>
            </a:r>
            <a:r>
              <a:rPr lang="en-US" b="0" i="0" dirty="0">
                <a:solidFill>
                  <a:srgbClr val="4F6228"/>
                </a:solidFill>
                <a:effectLst/>
                <a:latin typeface="+mj-lt"/>
              </a:rPr>
              <a:t>) and exhibited with the </a:t>
            </a:r>
            <a:r>
              <a:rPr lang="en-US" b="1" i="0" dirty="0">
                <a:solidFill>
                  <a:srgbClr val="4F6228"/>
                </a:solidFill>
                <a:effectLst/>
                <a:latin typeface="+mj-lt"/>
              </a:rPr>
              <a:t>South Australian Society of Arts</a:t>
            </a:r>
            <a:r>
              <a:rPr lang="en-US" b="0" i="0" dirty="0">
                <a:solidFill>
                  <a:srgbClr val="4F6228"/>
                </a:solidFill>
                <a:effectLst/>
                <a:latin typeface="+mj-lt"/>
              </a:rPr>
              <a:t> in 1901-03. </a:t>
            </a:r>
          </a:p>
          <a:p>
            <a:endParaRPr lang="en-US" b="0" i="0" dirty="0">
              <a:solidFill>
                <a:srgbClr val="4F6228"/>
              </a:solidFill>
              <a:effectLst/>
              <a:latin typeface="+mj-lt"/>
            </a:endParaRPr>
          </a:p>
          <a:p>
            <a:r>
              <a:rPr lang="en-US" dirty="0">
                <a:solidFill>
                  <a:srgbClr val="4F6228"/>
                </a:solidFill>
                <a:latin typeface="+mj-lt"/>
              </a:rPr>
              <a:t>In </a:t>
            </a:r>
            <a:r>
              <a:rPr lang="en-US" b="0" i="0" dirty="0">
                <a:solidFill>
                  <a:srgbClr val="4F6228"/>
                </a:solidFill>
                <a:effectLst/>
                <a:latin typeface="+mj-lt"/>
              </a:rPr>
              <a:t>1904 Davidson departed for Europe with McPherson and studied briefly at the </a:t>
            </a:r>
            <a:r>
              <a:rPr lang="en-US" b="1" i="0" dirty="0" err="1">
                <a:solidFill>
                  <a:srgbClr val="4F6228"/>
                </a:solidFill>
                <a:effectLst/>
                <a:latin typeface="+mj-lt"/>
              </a:rPr>
              <a:t>Künstlerinner</a:t>
            </a:r>
            <a:r>
              <a:rPr lang="en-US" b="1" i="0" dirty="0">
                <a:solidFill>
                  <a:srgbClr val="4F6228"/>
                </a:solidFill>
                <a:effectLst/>
                <a:latin typeface="+mj-lt"/>
              </a:rPr>
              <a:t> Verein</a:t>
            </a:r>
            <a:r>
              <a:rPr lang="en-US" b="0" i="0" dirty="0">
                <a:solidFill>
                  <a:srgbClr val="4F6228"/>
                </a:solidFill>
                <a:effectLst/>
                <a:latin typeface="+mj-lt"/>
              </a:rPr>
              <a:t>, Munich, Germany.</a:t>
            </a:r>
          </a:p>
          <a:p>
            <a:endParaRPr lang="en-US" b="0" i="0" dirty="0">
              <a:solidFill>
                <a:srgbClr val="4F6228"/>
              </a:solidFill>
              <a:effectLst/>
              <a:latin typeface="+mj-lt"/>
            </a:endParaRPr>
          </a:p>
          <a:p>
            <a:r>
              <a:rPr lang="en-US" b="0" i="0" dirty="0">
                <a:solidFill>
                  <a:srgbClr val="4F6228"/>
                </a:solidFill>
                <a:effectLst/>
                <a:latin typeface="+mj-lt"/>
              </a:rPr>
              <a:t>They moved to Paris in November where she studied at the Académie de la Grande </a:t>
            </a:r>
            <a:r>
              <a:rPr lang="en-US" b="0" i="0" dirty="0" err="1">
                <a:solidFill>
                  <a:srgbClr val="4F6228"/>
                </a:solidFill>
                <a:effectLst/>
                <a:latin typeface="+mj-lt"/>
              </a:rPr>
              <a:t>Chaumière</a:t>
            </a:r>
            <a:r>
              <a:rPr lang="en-US" b="0" i="0" dirty="0">
                <a:solidFill>
                  <a:srgbClr val="4F6228"/>
                </a:solidFill>
                <a:effectLst/>
                <a:latin typeface="+mj-lt"/>
              </a:rPr>
              <a:t>.</a:t>
            </a:r>
            <a:endParaRPr lang="en-AU" dirty="0">
              <a:solidFill>
                <a:srgbClr val="4F6228"/>
              </a:solidFill>
              <a:latin typeface="+mj-lt"/>
            </a:endParaRPr>
          </a:p>
        </p:txBody>
      </p:sp>
      <p:pic>
        <p:nvPicPr>
          <p:cNvPr id="13" name="Picture 12">
            <a:extLst>
              <a:ext uri="{FF2B5EF4-FFF2-40B4-BE49-F238E27FC236}">
                <a16:creationId xmlns:a16="http://schemas.microsoft.com/office/drawing/2014/main" id="{2698DF92-E9A2-4F3F-EA76-3F00E438EE18}"/>
              </a:ext>
            </a:extLst>
          </p:cNvPr>
          <p:cNvPicPr>
            <a:picLocks noChangeAspect="1"/>
          </p:cNvPicPr>
          <p:nvPr/>
        </p:nvPicPr>
        <p:blipFill>
          <a:blip r:embed="rId2"/>
          <a:stretch>
            <a:fillRect/>
          </a:stretch>
        </p:blipFill>
        <p:spPr>
          <a:xfrm>
            <a:off x="5129403" y="1301707"/>
            <a:ext cx="3527868" cy="4437112"/>
          </a:xfrm>
          <a:prstGeom prst="rect">
            <a:avLst/>
          </a:prstGeom>
        </p:spPr>
      </p:pic>
      <p:sp>
        <p:nvSpPr>
          <p:cNvPr id="15" name="TextBox 14">
            <a:extLst>
              <a:ext uri="{FF2B5EF4-FFF2-40B4-BE49-F238E27FC236}">
                <a16:creationId xmlns:a16="http://schemas.microsoft.com/office/drawing/2014/main" id="{8E40DB65-2A1B-7758-5568-6D470BCB0A5E}"/>
              </a:ext>
            </a:extLst>
          </p:cNvPr>
          <p:cNvSpPr txBox="1"/>
          <p:nvPr/>
        </p:nvSpPr>
        <p:spPr>
          <a:xfrm>
            <a:off x="398901" y="4778081"/>
            <a:ext cx="4860234" cy="646331"/>
          </a:xfrm>
          <a:prstGeom prst="rect">
            <a:avLst/>
          </a:prstGeom>
          <a:noFill/>
        </p:spPr>
        <p:txBody>
          <a:bodyPr wrap="square">
            <a:spAutoFit/>
          </a:bodyPr>
          <a:lstStyle/>
          <a:p>
            <a:r>
              <a:rPr lang="en-US" b="0" i="0" dirty="0">
                <a:solidFill>
                  <a:srgbClr val="4F6228"/>
                </a:solidFill>
                <a:effectLst/>
              </a:rPr>
              <a:t>Travelling frequently, she painted </a:t>
            </a:r>
            <a:r>
              <a:rPr lang="en-US" b="0" i="0" dirty="0" err="1">
                <a:solidFill>
                  <a:srgbClr val="4F6228"/>
                </a:solidFill>
                <a:effectLst/>
              </a:rPr>
              <a:t>en</a:t>
            </a:r>
            <a:r>
              <a:rPr lang="en-US" b="0" i="0" dirty="0">
                <a:solidFill>
                  <a:srgbClr val="4F6228"/>
                </a:solidFill>
                <a:effectLst/>
              </a:rPr>
              <a:t> plein air, often taking a small paintbox. </a:t>
            </a:r>
            <a:endParaRPr lang="en-AU" dirty="0"/>
          </a:p>
        </p:txBody>
      </p:sp>
    </p:spTree>
    <p:extLst>
      <p:ext uri="{BB962C8B-B14F-4D97-AF65-F5344CB8AC3E}">
        <p14:creationId xmlns:p14="http://schemas.microsoft.com/office/powerpoint/2010/main" val="31148149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840AA48-6D09-F695-6086-A4CA6291165C}"/>
              </a:ext>
            </a:extLst>
          </p:cNvPr>
          <p:cNvSpPr txBox="1"/>
          <p:nvPr/>
        </p:nvSpPr>
        <p:spPr>
          <a:xfrm>
            <a:off x="251520" y="5877272"/>
            <a:ext cx="2160240" cy="523220"/>
          </a:xfrm>
          <a:prstGeom prst="rect">
            <a:avLst/>
          </a:prstGeom>
          <a:noFill/>
        </p:spPr>
        <p:txBody>
          <a:bodyPr wrap="square">
            <a:spAutoFit/>
          </a:bodyPr>
          <a:lstStyle/>
          <a:p>
            <a:r>
              <a:rPr lang="fr-FR" sz="1400" dirty="0" err="1"/>
              <a:t>Bessie</a:t>
            </a:r>
            <a:r>
              <a:rPr lang="fr-FR" sz="1400" dirty="0"/>
              <a:t> Davidson, </a:t>
            </a:r>
            <a:r>
              <a:rPr lang="fr-FR" sz="1400" i="1" dirty="0"/>
              <a:t>Jeune Fille au Mirror</a:t>
            </a:r>
            <a:r>
              <a:rPr lang="fr-FR" sz="1400" dirty="0"/>
              <a:t>, c 1914</a:t>
            </a:r>
            <a:endParaRPr lang="en-AU" sz="1400" dirty="0"/>
          </a:p>
        </p:txBody>
      </p:sp>
      <p:pic>
        <p:nvPicPr>
          <p:cNvPr id="5" name="Picture 4">
            <a:extLst>
              <a:ext uri="{FF2B5EF4-FFF2-40B4-BE49-F238E27FC236}">
                <a16:creationId xmlns:a16="http://schemas.microsoft.com/office/drawing/2014/main" id="{19956579-B7D4-9342-7500-13A3D9565944}"/>
              </a:ext>
            </a:extLst>
          </p:cNvPr>
          <p:cNvPicPr>
            <a:picLocks noChangeAspect="1"/>
          </p:cNvPicPr>
          <p:nvPr/>
        </p:nvPicPr>
        <p:blipFill>
          <a:blip r:embed="rId2"/>
          <a:stretch>
            <a:fillRect/>
          </a:stretch>
        </p:blipFill>
        <p:spPr>
          <a:xfrm>
            <a:off x="3563888" y="25152"/>
            <a:ext cx="5394151" cy="6684776"/>
          </a:xfrm>
          <a:prstGeom prst="rect">
            <a:avLst/>
          </a:prstGeom>
        </p:spPr>
      </p:pic>
    </p:spTree>
    <p:extLst>
      <p:ext uri="{BB962C8B-B14F-4D97-AF65-F5344CB8AC3E}">
        <p14:creationId xmlns:p14="http://schemas.microsoft.com/office/powerpoint/2010/main" val="12958356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FBCF1CD-4F4D-0734-8604-51AF5817AE9F}"/>
              </a:ext>
            </a:extLst>
          </p:cNvPr>
          <p:cNvSpPr txBox="1"/>
          <p:nvPr/>
        </p:nvSpPr>
        <p:spPr>
          <a:xfrm>
            <a:off x="319425" y="908720"/>
            <a:ext cx="8638866" cy="1200329"/>
          </a:xfrm>
          <a:prstGeom prst="rect">
            <a:avLst/>
          </a:prstGeom>
          <a:noFill/>
        </p:spPr>
        <p:txBody>
          <a:bodyPr wrap="square">
            <a:spAutoFit/>
          </a:bodyPr>
          <a:lstStyle/>
          <a:p>
            <a:r>
              <a:rPr lang="en-US" b="0" i="0" dirty="0">
                <a:solidFill>
                  <a:srgbClr val="4F6228"/>
                </a:solidFill>
                <a:effectLst/>
              </a:rPr>
              <a:t>As early as 1905 she was included in Paris' Salon exhibitions - </a:t>
            </a:r>
            <a:r>
              <a:rPr lang="en-US" b="0" i="0" dirty="0">
                <a:solidFill>
                  <a:srgbClr val="4F6228"/>
                </a:solidFill>
                <a:effectLst/>
                <a:latin typeface="+mj-lt"/>
              </a:rPr>
              <a:t>she exhibited her </a:t>
            </a:r>
            <a:r>
              <a:rPr lang="en-US" b="0" i="1" dirty="0">
                <a:solidFill>
                  <a:srgbClr val="4F6228"/>
                </a:solidFill>
                <a:effectLst/>
                <a:latin typeface="+mj-lt"/>
              </a:rPr>
              <a:t>'Petite Marie</a:t>
            </a:r>
            <a:r>
              <a:rPr lang="en-US" b="0" i="0" dirty="0">
                <a:solidFill>
                  <a:srgbClr val="4F6228"/>
                </a:solidFill>
                <a:effectLst/>
                <a:latin typeface="+mj-lt"/>
              </a:rPr>
              <a:t>' at the </a:t>
            </a:r>
            <a:r>
              <a:rPr lang="en-US" b="1" i="0" dirty="0">
                <a:solidFill>
                  <a:srgbClr val="4F6228"/>
                </a:solidFill>
                <a:effectLst/>
                <a:latin typeface="+mj-lt"/>
              </a:rPr>
              <a:t>Salon de la Société des Artistes </a:t>
            </a:r>
            <a:r>
              <a:rPr lang="en-US" b="1" i="0" dirty="0" err="1">
                <a:solidFill>
                  <a:srgbClr val="4F6228"/>
                </a:solidFill>
                <a:effectLst/>
                <a:latin typeface="+mj-lt"/>
              </a:rPr>
              <a:t>Français</a:t>
            </a:r>
            <a:r>
              <a:rPr lang="en-US" b="0" i="0" dirty="0">
                <a:solidFill>
                  <a:srgbClr val="4F6228"/>
                </a:solidFill>
                <a:effectLst/>
                <a:latin typeface="+mj-lt"/>
              </a:rPr>
              <a:t>; in 1906 two of her paintings were shown at the </a:t>
            </a:r>
            <a:r>
              <a:rPr lang="en-US" b="1" i="0" dirty="0">
                <a:solidFill>
                  <a:srgbClr val="4F6228"/>
                </a:solidFill>
                <a:effectLst/>
                <a:latin typeface="+mj-lt"/>
              </a:rPr>
              <a:t>Société </a:t>
            </a:r>
            <a:r>
              <a:rPr lang="en-US" b="1" i="0" dirty="0" err="1">
                <a:solidFill>
                  <a:srgbClr val="4F6228"/>
                </a:solidFill>
                <a:effectLst/>
                <a:latin typeface="+mj-lt"/>
              </a:rPr>
              <a:t>Nationale</a:t>
            </a:r>
            <a:r>
              <a:rPr lang="en-US" b="1" i="0" dirty="0">
                <a:solidFill>
                  <a:srgbClr val="4F6228"/>
                </a:solidFill>
                <a:effectLst/>
                <a:latin typeface="+mj-lt"/>
              </a:rPr>
              <a:t> des Beaux-Arts</a:t>
            </a:r>
            <a:r>
              <a:rPr lang="en-US" b="0" i="0" dirty="0">
                <a:solidFill>
                  <a:srgbClr val="4F6228"/>
                </a:solidFill>
                <a:effectLst/>
                <a:latin typeface="+mj-lt"/>
              </a:rPr>
              <a:t>. She became a founding member of and exhibited with the </a:t>
            </a:r>
            <a:r>
              <a:rPr lang="en-US" b="1" i="0" dirty="0">
                <a:solidFill>
                  <a:srgbClr val="4F6228"/>
                </a:solidFill>
                <a:effectLst/>
                <a:latin typeface="+mj-lt"/>
              </a:rPr>
              <a:t>Salon des Tuileries</a:t>
            </a:r>
            <a:r>
              <a:rPr lang="en-US" b="0" i="0" dirty="0">
                <a:solidFill>
                  <a:srgbClr val="4F6228"/>
                </a:solidFill>
                <a:effectLst/>
                <a:latin typeface="+mj-lt"/>
              </a:rPr>
              <a:t>.</a:t>
            </a:r>
            <a:endParaRPr lang="en-AU" dirty="0">
              <a:solidFill>
                <a:srgbClr val="4F6228"/>
              </a:solidFill>
            </a:endParaRPr>
          </a:p>
        </p:txBody>
      </p:sp>
      <p:sp>
        <p:nvSpPr>
          <p:cNvPr id="7" name="TextBox 6">
            <a:extLst>
              <a:ext uri="{FF2B5EF4-FFF2-40B4-BE49-F238E27FC236}">
                <a16:creationId xmlns:a16="http://schemas.microsoft.com/office/drawing/2014/main" id="{DD3D7A7C-4413-0CCA-A1D3-4536BFE40E18}"/>
              </a:ext>
            </a:extLst>
          </p:cNvPr>
          <p:cNvSpPr txBox="1"/>
          <p:nvPr/>
        </p:nvSpPr>
        <p:spPr>
          <a:xfrm>
            <a:off x="338696" y="3219848"/>
            <a:ext cx="3382282" cy="2585323"/>
          </a:xfrm>
          <a:prstGeom prst="rect">
            <a:avLst/>
          </a:prstGeom>
          <a:noFill/>
        </p:spPr>
        <p:txBody>
          <a:bodyPr wrap="square">
            <a:spAutoFit/>
          </a:bodyPr>
          <a:lstStyle/>
          <a:p>
            <a:r>
              <a:rPr lang="en-US" b="0" i="0" dirty="0">
                <a:solidFill>
                  <a:srgbClr val="4F6228"/>
                </a:solidFill>
                <a:effectLst/>
                <a:latin typeface="+mj-lt"/>
              </a:rPr>
              <a:t>Back in Adelaide, Davidson leased a studio with Preston and they held a combined show in 1907.</a:t>
            </a:r>
          </a:p>
          <a:p>
            <a:endParaRPr lang="en-US" dirty="0">
              <a:solidFill>
                <a:srgbClr val="4F6228"/>
              </a:solidFill>
              <a:latin typeface="+mj-lt"/>
            </a:endParaRPr>
          </a:p>
          <a:p>
            <a:r>
              <a:rPr lang="en-US" b="0" i="0" dirty="0">
                <a:solidFill>
                  <a:srgbClr val="4F6228"/>
                </a:solidFill>
                <a:effectLst/>
                <a:latin typeface="+mj-lt"/>
              </a:rPr>
              <a:t>Davidson exhibited regularly with the </a:t>
            </a:r>
            <a:r>
              <a:rPr lang="en-US" b="1" i="0" dirty="0">
                <a:solidFill>
                  <a:srgbClr val="4F6228"/>
                </a:solidFill>
                <a:effectLst/>
                <a:latin typeface="+mj-lt"/>
              </a:rPr>
              <a:t>South Australian Society of Arts</a:t>
            </a:r>
            <a:r>
              <a:rPr lang="en-US" b="0" i="0" dirty="0">
                <a:solidFill>
                  <a:srgbClr val="4F6228"/>
                </a:solidFill>
                <a:effectLst/>
                <a:latin typeface="+mj-lt"/>
              </a:rPr>
              <a:t>, with still </a:t>
            </a:r>
            <a:r>
              <a:rPr lang="en-US" b="0" i="0" dirty="0" err="1">
                <a:solidFill>
                  <a:srgbClr val="4F6228"/>
                </a:solidFill>
                <a:effectLst/>
                <a:latin typeface="+mj-lt"/>
              </a:rPr>
              <a:t>lifes</a:t>
            </a:r>
            <a:r>
              <a:rPr lang="en-US" b="0" i="0" dirty="0">
                <a:solidFill>
                  <a:srgbClr val="4F6228"/>
                </a:solidFill>
                <a:effectLst/>
                <a:latin typeface="+mj-lt"/>
              </a:rPr>
              <a:t>, portraits and landscapes. </a:t>
            </a:r>
          </a:p>
          <a:p>
            <a:endParaRPr lang="en-US" dirty="0">
              <a:solidFill>
                <a:srgbClr val="4F6228"/>
              </a:solidFill>
              <a:latin typeface="+mj-lt"/>
            </a:endParaRPr>
          </a:p>
        </p:txBody>
      </p:sp>
      <p:sp>
        <p:nvSpPr>
          <p:cNvPr id="9" name="TextBox 8">
            <a:extLst>
              <a:ext uri="{FF2B5EF4-FFF2-40B4-BE49-F238E27FC236}">
                <a16:creationId xmlns:a16="http://schemas.microsoft.com/office/drawing/2014/main" id="{B10ADC5A-B366-F60A-A8AD-E2D27DF8D466}"/>
              </a:ext>
            </a:extLst>
          </p:cNvPr>
          <p:cNvSpPr txBox="1"/>
          <p:nvPr/>
        </p:nvSpPr>
        <p:spPr>
          <a:xfrm>
            <a:off x="4572000" y="5949280"/>
            <a:ext cx="4572000" cy="307777"/>
          </a:xfrm>
          <a:prstGeom prst="rect">
            <a:avLst/>
          </a:prstGeom>
          <a:noFill/>
        </p:spPr>
        <p:txBody>
          <a:bodyPr wrap="square">
            <a:spAutoFit/>
          </a:bodyPr>
          <a:lstStyle/>
          <a:p>
            <a:r>
              <a:rPr lang="en-AU" sz="1400" dirty="0"/>
              <a:t>Bessie Davidson, portable paintbox</a:t>
            </a:r>
          </a:p>
        </p:txBody>
      </p:sp>
      <p:pic>
        <p:nvPicPr>
          <p:cNvPr id="11" name="Picture 10">
            <a:extLst>
              <a:ext uri="{FF2B5EF4-FFF2-40B4-BE49-F238E27FC236}">
                <a16:creationId xmlns:a16="http://schemas.microsoft.com/office/drawing/2014/main" id="{62B20096-4041-D080-982E-CC05B80DC10E}"/>
              </a:ext>
            </a:extLst>
          </p:cNvPr>
          <p:cNvPicPr>
            <a:picLocks noChangeAspect="1"/>
          </p:cNvPicPr>
          <p:nvPr/>
        </p:nvPicPr>
        <p:blipFill>
          <a:blip r:embed="rId2"/>
          <a:stretch>
            <a:fillRect/>
          </a:stretch>
        </p:blipFill>
        <p:spPr>
          <a:xfrm>
            <a:off x="4572000" y="2636912"/>
            <a:ext cx="4278413" cy="2920266"/>
          </a:xfrm>
          <a:prstGeom prst="rect">
            <a:avLst/>
          </a:prstGeom>
        </p:spPr>
      </p:pic>
    </p:spTree>
    <p:extLst>
      <p:ext uri="{BB962C8B-B14F-4D97-AF65-F5344CB8AC3E}">
        <p14:creationId xmlns:p14="http://schemas.microsoft.com/office/powerpoint/2010/main" val="15090094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D3D7A7C-4413-0CCA-A1D3-4536BFE40E18}"/>
              </a:ext>
            </a:extLst>
          </p:cNvPr>
          <p:cNvSpPr txBox="1"/>
          <p:nvPr/>
        </p:nvSpPr>
        <p:spPr>
          <a:xfrm>
            <a:off x="197022" y="980728"/>
            <a:ext cx="3526299" cy="3970318"/>
          </a:xfrm>
          <a:prstGeom prst="rect">
            <a:avLst/>
          </a:prstGeom>
          <a:noFill/>
        </p:spPr>
        <p:txBody>
          <a:bodyPr wrap="square">
            <a:spAutoFit/>
          </a:bodyPr>
          <a:lstStyle/>
          <a:p>
            <a:endParaRPr lang="en-US" dirty="0">
              <a:solidFill>
                <a:srgbClr val="4F6228"/>
              </a:solidFill>
              <a:latin typeface="+mj-lt"/>
            </a:endParaRPr>
          </a:p>
          <a:p>
            <a:r>
              <a:rPr lang="en-US" b="0" i="0" dirty="0">
                <a:solidFill>
                  <a:srgbClr val="4F6228"/>
                </a:solidFill>
                <a:effectLst/>
                <a:latin typeface="+mj-lt"/>
              </a:rPr>
              <a:t>In 1908, the </a:t>
            </a:r>
            <a:r>
              <a:rPr lang="en-US" b="1" i="0" dirty="0">
                <a:solidFill>
                  <a:srgbClr val="4F6228"/>
                </a:solidFill>
                <a:effectLst/>
                <a:latin typeface="+mj-lt"/>
              </a:rPr>
              <a:t>Art Gallery of South Australia</a:t>
            </a:r>
            <a:r>
              <a:rPr lang="en-US" b="0" i="0" dirty="0">
                <a:solidFill>
                  <a:srgbClr val="4F6228"/>
                </a:solidFill>
                <a:effectLst/>
                <a:latin typeface="+mj-lt"/>
              </a:rPr>
              <a:t> bought her portrait of her friend Gladys </a:t>
            </a:r>
            <a:r>
              <a:rPr lang="en-US" b="0" i="0" dirty="0" err="1">
                <a:solidFill>
                  <a:srgbClr val="4F6228"/>
                </a:solidFill>
                <a:effectLst/>
                <a:latin typeface="+mj-lt"/>
              </a:rPr>
              <a:t>Reynell</a:t>
            </a:r>
            <a:r>
              <a:rPr lang="en-US" dirty="0">
                <a:solidFill>
                  <a:srgbClr val="4F6228"/>
                </a:solidFill>
                <a:latin typeface="+mj-lt"/>
              </a:rPr>
              <a:t>.</a:t>
            </a:r>
          </a:p>
          <a:p>
            <a:endParaRPr lang="en-US" dirty="0">
              <a:solidFill>
                <a:srgbClr val="4F6228"/>
              </a:solidFill>
              <a:latin typeface="+mj-lt"/>
            </a:endParaRPr>
          </a:p>
          <a:p>
            <a:r>
              <a:rPr lang="en-US" b="0" i="0" dirty="0">
                <a:solidFill>
                  <a:srgbClr val="4F6228"/>
                </a:solidFill>
                <a:effectLst/>
                <a:latin typeface="+mj-lt"/>
              </a:rPr>
              <a:t>Davidson returned to Paris in 1910, exhibited annually, and travelled through Europe and Russia. </a:t>
            </a:r>
          </a:p>
          <a:p>
            <a:endParaRPr lang="en-US" dirty="0">
              <a:solidFill>
                <a:srgbClr val="4F6228"/>
              </a:solidFill>
              <a:latin typeface="+mj-lt"/>
            </a:endParaRPr>
          </a:p>
          <a:p>
            <a:r>
              <a:rPr lang="en-US" dirty="0"/>
              <a:t>During this period Davidson and Preston also travelled to Morocco and French Algiers to experience the exotic culture and lifestyle of the Orient. </a:t>
            </a:r>
            <a:endParaRPr lang="en-AU" dirty="0">
              <a:solidFill>
                <a:srgbClr val="4F6228"/>
              </a:solidFill>
              <a:latin typeface="+mj-lt"/>
            </a:endParaRPr>
          </a:p>
        </p:txBody>
      </p:sp>
      <p:sp>
        <p:nvSpPr>
          <p:cNvPr id="13" name="TextBox 12">
            <a:extLst>
              <a:ext uri="{FF2B5EF4-FFF2-40B4-BE49-F238E27FC236}">
                <a16:creationId xmlns:a16="http://schemas.microsoft.com/office/drawing/2014/main" id="{B5220A20-5AB3-4E07-5A1D-5C7FB11F93DB}"/>
              </a:ext>
            </a:extLst>
          </p:cNvPr>
          <p:cNvSpPr txBox="1"/>
          <p:nvPr/>
        </p:nvSpPr>
        <p:spPr>
          <a:xfrm>
            <a:off x="4996201" y="6329982"/>
            <a:ext cx="3580591" cy="307777"/>
          </a:xfrm>
          <a:prstGeom prst="rect">
            <a:avLst/>
          </a:prstGeom>
          <a:noFill/>
        </p:spPr>
        <p:txBody>
          <a:bodyPr wrap="square">
            <a:spAutoFit/>
          </a:bodyPr>
          <a:lstStyle/>
          <a:p>
            <a:r>
              <a:rPr lang="fr-FR" sz="1400" dirty="0" err="1"/>
              <a:t>Bessie</a:t>
            </a:r>
            <a:r>
              <a:rPr lang="fr-FR" sz="1400" dirty="0"/>
              <a:t> Davidson, </a:t>
            </a:r>
            <a:r>
              <a:rPr lang="fr-FR" sz="1400" i="1" dirty="0"/>
              <a:t>Jeune Femme et </a:t>
            </a:r>
            <a:r>
              <a:rPr lang="fr-FR" sz="1400" i="1" dirty="0" err="1"/>
              <a:t>Levrier</a:t>
            </a:r>
            <a:r>
              <a:rPr lang="fr-FR" sz="1400" dirty="0"/>
              <a:t>, 1913</a:t>
            </a:r>
            <a:endParaRPr lang="en-AU" sz="1400" dirty="0"/>
          </a:p>
        </p:txBody>
      </p:sp>
      <p:pic>
        <p:nvPicPr>
          <p:cNvPr id="15" name="Picture 14">
            <a:extLst>
              <a:ext uri="{FF2B5EF4-FFF2-40B4-BE49-F238E27FC236}">
                <a16:creationId xmlns:a16="http://schemas.microsoft.com/office/drawing/2014/main" id="{17658846-E244-D1F6-C831-D3D88A772476}"/>
              </a:ext>
            </a:extLst>
          </p:cNvPr>
          <p:cNvPicPr>
            <a:picLocks noChangeAspect="1"/>
          </p:cNvPicPr>
          <p:nvPr/>
        </p:nvPicPr>
        <p:blipFill>
          <a:blip r:embed="rId2"/>
          <a:stretch>
            <a:fillRect/>
          </a:stretch>
        </p:blipFill>
        <p:spPr>
          <a:xfrm>
            <a:off x="4427984" y="839077"/>
            <a:ext cx="4406408" cy="5279373"/>
          </a:xfrm>
          <a:prstGeom prst="rect">
            <a:avLst/>
          </a:prstGeom>
        </p:spPr>
      </p:pic>
    </p:spTree>
    <p:extLst>
      <p:ext uri="{BB962C8B-B14F-4D97-AF65-F5344CB8AC3E}">
        <p14:creationId xmlns:p14="http://schemas.microsoft.com/office/powerpoint/2010/main" val="14869248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177197-26EA-9C01-8BFD-A867FAAE705E}"/>
              </a:ext>
            </a:extLst>
          </p:cNvPr>
          <p:cNvPicPr>
            <a:picLocks noChangeAspect="1"/>
          </p:cNvPicPr>
          <p:nvPr/>
        </p:nvPicPr>
        <p:blipFill>
          <a:blip r:embed="rId2"/>
          <a:stretch>
            <a:fillRect/>
          </a:stretch>
        </p:blipFill>
        <p:spPr>
          <a:xfrm>
            <a:off x="395536" y="1832828"/>
            <a:ext cx="2876951" cy="3743847"/>
          </a:xfrm>
          <a:prstGeom prst="rect">
            <a:avLst/>
          </a:prstGeom>
        </p:spPr>
      </p:pic>
      <p:sp>
        <p:nvSpPr>
          <p:cNvPr id="5" name="TextBox 4">
            <a:extLst>
              <a:ext uri="{FF2B5EF4-FFF2-40B4-BE49-F238E27FC236}">
                <a16:creationId xmlns:a16="http://schemas.microsoft.com/office/drawing/2014/main" id="{29057AD7-0360-6DC1-FD96-054730DFDAE9}"/>
              </a:ext>
            </a:extLst>
          </p:cNvPr>
          <p:cNvSpPr txBox="1"/>
          <p:nvPr/>
        </p:nvSpPr>
        <p:spPr>
          <a:xfrm>
            <a:off x="179512" y="5877272"/>
            <a:ext cx="3600400" cy="523220"/>
          </a:xfrm>
          <a:prstGeom prst="rect">
            <a:avLst/>
          </a:prstGeom>
          <a:noFill/>
        </p:spPr>
        <p:txBody>
          <a:bodyPr wrap="square">
            <a:spAutoFit/>
          </a:bodyPr>
          <a:lstStyle/>
          <a:p>
            <a:r>
              <a:rPr lang="en-US" sz="1400" dirty="0">
                <a:solidFill>
                  <a:srgbClr val="4F6228"/>
                </a:solidFill>
                <a:effectLst/>
                <a:latin typeface="+mj-lt"/>
              </a:rPr>
              <a:t>Bessie Davidson</a:t>
            </a:r>
            <a:r>
              <a:rPr lang="en-US" sz="1400" b="0" i="0" dirty="0">
                <a:solidFill>
                  <a:srgbClr val="4F6228"/>
                </a:solidFill>
                <a:effectLst/>
                <a:latin typeface="+mj-lt"/>
              </a:rPr>
              <a:t>, at work on 'Old Servant', c.1909</a:t>
            </a:r>
            <a:endParaRPr lang="en-AU" sz="1400" dirty="0">
              <a:solidFill>
                <a:srgbClr val="4F6228"/>
              </a:solidFill>
              <a:latin typeface="+mj-lt"/>
            </a:endParaRPr>
          </a:p>
        </p:txBody>
      </p:sp>
      <p:sp>
        <p:nvSpPr>
          <p:cNvPr id="7" name="TextBox 6">
            <a:extLst>
              <a:ext uri="{FF2B5EF4-FFF2-40B4-BE49-F238E27FC236}">
                <a16:creationId xmlns:a16="http://schemas.microsoft.com/office/drawing/2014/main" id="{36198FA0-F79A-EE35-9994-C220146A182C}"/>
              </a:ext>
            </a:extLst>
          </p:cNvPr>
          <p:cNvSpPr txBox="1"/>
          <p:nvPr/>
        </p:nvSpPr>
        <p:spPr>
          <a:xfrm>
            <a:off x="395536" y="328251"/>
            <a:ext cx="3168352" cy="1200329"/>
          </a:xfrm>
          <a:prstGeom prst="rect">
            <a:avLst/>
          </a:prstGeom>
          <a:noFill/>
        </p:spPr>
        <p:txBody>
          <a:bodyPr wrap="square">
            <a:spAutoFit/>
          </a:bodyPr>
          <a:lstStyle/>
          <a:p>
            <a:r>
              <a:rPr lang="en-US" b="0" i="0" dirty="0">
                <a:solidFill>
                  <a:srgbClr val="4F6228"/>
                </a:solidFill>
                <a:effectLst/>
                <a:latin typeface="+mj-lt"/>
              </a:rPr>
              <a:t>She was appointed </a:t>
            </a:r>
            <a:r>
              <a:rPr lang="en-US" b="1" i="0" dirty="0">
                <a:solidFill>
                  <a:srgbClr val="4F6228"/>
                </a:solidFill>
                <a:effectLst/>
                <a:latin typeface="+mj-lt"/>
              </a:rPr>
              <a:t>Chevalier de la Légion </a:t>
            </a:r>
            <a:r>
              <a:rPr lang="en-US" b="1" i="0" dirty="0" err="1">
                <a:solidFill>
                  <a:srgbClr val="4F6228"/>
                </a:solidFill>
                <a:effectLst/>
                <a:latin typeface="+mj-lt"/>
              </a:rPr>
              <a:t>d’Honneur</a:t>
            </a:r>
            <a:r>
              <a:rPr lang="en-US" b="0" i="0" dirty="0">
                <a:solidFill>
                  <a:srgbClr val="4F6228"/>
                </a:solidFill>
                <a:effectLst/>
                <a:latin typeface="+mj-lt"/>
              </a:rPr>
              <a:t> for Art and Humanity by the French Government in 1931.</a:t>
            </a:r>
            <a:endParaRPr lang="en-AU" dirty="0">
              <a:solidFill>
                <a:srgbClr val="4F6228"/>
              </a:solidFill>
              <a:latin typeface="+mj-lt"/>
            </a:endParaRPr>
          </a:p>
        </p:txBody>
      </p:sp>
      <p:pic>
        <p:nvPicPr>
          <p:cNvPr id="9" name="Picture 8">
            <a:extLst>
              <a:ext uri="{FF2B5EF4-FFF2-40B4-BE49-F238E27FC236}">
                <a16:creationId xmlns:a16="http://schemas.microsoft.com/office/drawing/2014/main" id="{A23478D5-D8C7-75C2-2E5C-17F6BA42698D}"/>
              </a:ext>
            </a:extLst>
          </p:cNvPr>
          <p:cNvPicPr>
            <a:picLocks noChangeAspect="1"/>
          </p:cNvPicPr>
          <p:nvPr/>
        </p:nvPicPr>
        <p:blipFill>
          <a:blip r:embed="rId3"/>
          <a:stretch>
            <a:fillRect/>
          </a:stretch>
        </p:blipFill>
        <p:spPr>
          <a:xfrm>
            <a:off x="4435174" y="476672"/>
            <a:ext cx="4169274" cy="5154479"/>
          </a:xfrm>
          <a:prstGeom prst="rect">
            <a:avLst/>
          </a:prstGeom>
        </p:spPr>
      </p:pic>
      <p:sp>
        <p:nvSpPr>
          <p:cNvPr id="11" name="TextBox 10">
            <a:extLst>
              <a:ext uri="{FF2B5EF4-FFF2-40B4-BE49-F238E27FC236}">
                <a16:creationId xmlns:a16="http://schemas.microsoft.com/office/drawing/2014/main" id="{9A55CBE4-4AAD-285E-93AF-A4B6FBA5B1B1}"/>
              </a:ext>
            </a:extLst>
          </p:cNvPr>
          <p:cNvSpPr txBox="1"/>
          <p:nvPr/>
        </p:nvSpPr>
        <p:spPr>
          <a:xfrm>
            <a:off x="4392488" y="5877272"/>
            <a:ext cx="4572000" cy="307777"/>
          </a:xfrm>
          <a:prstGeom prst="rect">
            <a:avLst/>
          </a:prstGeom>
          <a:noFill/>
        </p:spPr>
        <p:txBody>
          <a:bodyPr wrap="square">
            <a:spAutoFit/>
          </a:bodyPr>
          <a:lstStyle/>
          <a:p>
            <a:r>
              <a:rPr lang="de-DE" sz="1400" dirty="0"/>
              <a:t>Bessie Davidson, </a:t>
            </a:r>
            <a:r>
              <a:rPr lang="de-DE" sz="1400" i="1" dirty="0"/>
              <a:t>An Interior</a:t>
            </a:r>
            <a:r>
              <a:rPr lang="de-DE" sz="1400" dirty="0"/>
              <a:t>, c1920</a:t>
            </a:r>
            <a:endParaRPr lang="en-AU" sz="1400" dirty="0"/>
          </a:p>
        </p:txBody>
      </p:sp>
    </p:spTree>
    <p:extLst>
      <p:ext uri="{BB962C8B-B14F-4D97-AF65-F5344CB8AC3E}">
        <p14:creationId xmlns:p14="http://schemas.microsoft.com/office/powerpoint/2010/main" val="41699249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596A96C-18E1-317B-A666-E508A17442A4}"/>
              </a:ext>
            </a:extLst>
          </p:cNvPr>
          <p:cNvSpPr txBox="1"/>
          <p:nvPr/>
        </p:nvSpPr>
        <p:spPr>
          <a:xfrm>
            <a:off x="395536" y="908720"/>
            <a:ext cx="4572000" cy="5078313"/>
          </a:xfrm>
          <a:prstGeom prst="rect">
            <a:avLst/>
          </a:prstGeom>
          <a:noFill/>
        </p:spPr>
        <p:txBody>
          <a:bodyPr wrap="square">
            <a:spAutoFit/>
          </a:bodyPr>
          <a:lstStyle/>
          <a:p>
            <a:r>
              <a:rPr lang="en-US" b="0" i="0" dirty="0">
                <a:solidFill>
                  <a:srgbClr val="4F6228"/>
                </a:solidFill>
                <a:effectLst/>
                <a:latin typeface="+mj-lt"/>
              </a:rPr>
              <a:t>Born Margaret Rose Macpherson in Adelaide, Preston studied with landscape painter </a:t>
            </a:r>
            <a:r>
              <a:rPr lang="en-US" b="1" i="0" dirty="0">
                <a:solidFill>
                  <a:srgbClr val="4F6228"/>
                </a:solidFill>
                <a:effectLst/>
                <a:latin typeface="+mj-lt"/>
              </a:rPr>
              <a:t>Lister </a:t>
            </a:r>
            <a:r>
              <a:rPr lang="en-US" b="1" i="0" dirty="0" err="1">
                <a:solidFill>
                  <a:srgbClr val="4F6228"/>
                </a:solidFill>
                <a:effectLst/>
                <a:latin typeface="+mj-lt"/>
              </a:rPr>
              <a:t>Lister</a:t>
            </a:r>
            <a:r>
              <a:rPr lang="en-US" b="0" i="0" dirty="0">
                <a:solidFill>
                  <a:srgbClr val="4F6228"/>
                </a:solidFill>
                <a:effectLst/>
                <a:latin typeface="+mj-lt"/>
              </a:rPr>
              <a:t> in Sydney from 1888, at the </a:t>
            </a:r>
            <a:r>
              <a:rPr lang="en-US" b="1" i="0" dirty="0">
                <a:solidFill>
                  <a:srgbClr val="4F6228"/>
                </a:solidFill>
                <a:effectLst/>
                <a:latin typeface="+mj-lt"/>
              </a:rPr>
              <a:t>National Gallery of Victoria schools</a:t>
            </a:r>
            <a:r>
              <a:rPr lang="en-US" b="0" i="0" dirty="0">
                <a:solidFill>
                  <a:srgbClr val="4F6228"/>
                </a:solidFill>
                <a:effectLst/>
                <a:latin typeface="+mj-lt"/>
              </a:rPr>
              <a:t> in Melbourne in 1893-94 and 1896-97 (under </a:t>
            </a:r>
            <a:r>
              <a:rPr lang="en-US" b="1" i="0" dirty="0">
                <a:solidFill>
                  <a:srgbClr val="4F6228"/>
                </a:solidFill>
                <a:effectLst/>
                <a:latin typeface="+mj-lt"/>
              </a:rPr>
              <a:t>McCubbin</a:t>
            </a:r>
            <a:r>
              <a:rPr lang="en-US" b="0" i="0" dirty="0">
                <a:solidFill>
                  <a:srgbClr val="4F6228"/>
                </a:solidFill>
                <a:effectLst/>
                <a:latin typeface="+mj-lt"/>
              </a:rPr>
              <a:t>), and at the </a:t>
            </a:r>
            <a:r>
              <a:rPr lang="en-US" b="1" i="0" dirty="0">
                <a:solidFill>
                  <a:srgbClr val="4F6228"/>
                </a:solidFill>
                <a:effectLst/>
                <a:latin typeface="+mj-lt"/>
              </a:rPr>
              <a:t>Adelaide School of Design </a:t>
            </a:r>
            <a:r>
              <a:rPr lang="en-US" b="0" i="0" dirty="0">
                <a:solidFill>
                  <a:srgbClr val="4F6228"/>
                </a:solidFill>
                <a:effectLst/>
                <a:latin typeface="+mj-lt"/>
              </a:rPr>
              <a:t>in 1898 </a:t>
            </a:r>
            <a:r>
              <a:rPr lang="en-AU" b="0" i="0" dirty="0">
                <a:solidFill>
                  <a:srgbClr val="4F6228"/>
                </a:solidFill>
                <a:effectLst/>
                <a:ea typeface="Open Sans ExtraBold" panose="020B0906030804020204" pitchFamily="34" charset="0"/>
                <a:cs typeface="Open Sans ExtraBold" panose="020B0906030804020204" pitchFamily="34" charset="0"/>
              </a:rPr>
              <a:t>under </a:t>
            </a:r>
            <a:r>
              <a:rPr lang="en-AU" b="1" i="0" dirty="0">
                <a:solidFill>
                  <a:srgbClr val="4F6228"/>
                </a:solidFill>
                <a:effectLst/>
                <a:ea typeface="Open Sans ExtraBold" panose="020B0906030804020204" pitchFamily="34" charset="0"/>
                <a:cs typeface="Open Sans ExtraBold" panose="020B0906030804020204" pitchFamily="34" charset="0"/>
              </a:rPr>
              <a:t>H.P. Gill </a:t>
            </a:r>
            <a:r>
              <a:rPr lang="en-AU" b="0" i="0" dirty="0">
                <a:solidFill>
                  <a:srgbClr val="4F6228"/>
                </a:solidFill>
                <a:effectLst/>
                <a:ea typeface="Open Sans ExtraBold" panose="020B0906030804020204" pitchFamily="34" charset="0"/>
                <a:cs typeface="Open Sans ExtraBold" panose="020B0906030804020204" pitchFamily="34" charset="0"/>
              </a:rPr>
              <a:t>and </a:t>
            </a:r>
            <a:r>
              <a:rPr lang="en-AU" b="1" i="0" dirty="0">
                <a:solidFill>
                  <a:srgbClr val="4F6228"/>
                </a:solidFill>
                <a:effectLst/>
                <a:ea typeface="Open Sans ExtraBold" panose="020B0906030804020204" pitchFamily="34" charset="0"/>
                <a:cs typeface="Open Sans ExtraBold" panose="020B0906030804020204" pitchFamily="34" charset="0"/>
              </a:rPr>
              <a:t>Hans </a:t>
            </a:r>
            <a:r>
              <a:rPr lang="en-AU" b="1" i="0" dirty="0" err="1">
                <a:solidFill>
                  <a:srgbClr val="4F6228"/>
                </a:solidFill>
                <a:effectLst/>
                <a:ea typeface="Open Sans ExtraBold" panose="020B0906030804020204" pitchFamily="34" charset="0"/>
                <a:cs typeface="Open Sans ExtraBold" panose="020B0906030804020204" pitchFamily="34" charset="0"/>
              </a:rPr>
              <a:t>Heyse</a:t>
            </a:r>
            <a:r>
              <a:rPr lang="en-AU" b="1" i="0" dirty="0" err="1">
                <a:solidFill>
                  <a:srgbClr val="6A737B"/>
                </a:solidFill>
                <a:effectLst/>
                <a:latin typeface="+mj-lt"/>
                <a:ea typeface="Open Sans ExtraBold" panose="020B0906030804020204" pitchFamily="34" charset="0"/>
                <a:cs typeface="Open Sans ExtraBold" panose="020B0906030804020204" pitchFamily="34" charset="0"/>
              </a:rPr>
              <a:t>n</a:t>
            </a:r>
            <a:r>
              <a:rPr lang="en-US" b="0" i="0" dirty="0">
                <a:solidFill>
                  <a:srgbClr val="4F6228"/>
                </a:solidFill>
                <a:effectLst/>
                <a:latin typeface="+mj-lt"/>
              </a:rPr>
              <a:t>, focusing on still life rather than figure studies. </a:t>
            </a:r>
          </a:p>
          <a:p>
            <a:endParaRPr lang="en-US" dirty="0">
              <a:solidFill>
                <a:srgbClr val="4F6228"/>
              </a:solidFill>
              <a:latin typeface="+mj-lt"/>
            </a:endParaRPr>
          </a:p>
          <a:p>
            <a:r>
              <a:rPr lang="en-US" b="0" i="0" dirty="0">
                <a:solidFill>
                  <a:srgbClr val="4F6228"/>
                </a:solidFill>
                <a:effectLst/>
                <a:latin typeface="+mj-lt"/>
              </a:rPr>
              <a:t>She travelled to Europe in 1904, studying for three years in Munich and Paris, and made a longer second trip in 1912, where she saw the post-Impressionist exhibition </a:t>
            </a:r>
            <a:r>
              <a:rPr lang="en-US" b="0" i="0" dirty="0" err="1">
                <a:solidFill>
                  <a:srgbClr val="4F6228"/>
                </a:solidFill>
                <a:effectLst/>
                <a:latin typeface="+mj-lt"/>
              </a:rPr>
              <a:t>organised</a:t>
            </a:r>
            <a:r>
              <a:rPr lang="en-US" b="0" i="0" dirty="0">
                <a:solidFill>
                  <a:srgbClr val="4F6228"/>
                </a:solidFill>
                <a:effectLst/>
                <a:latin typeface="+mj-lt"/>
              </a:rPr>
              <a:t> by Roger Fry in London. </a:t>
            </a:r>
          </a:p>
          <a:p>
            <a:endParaRPr lang="en-US" dirty="0">
              <a:solidFill>
                <a:srgbClr val="4F6228"/>
              </a:solidFill>
              <a:latin typeface="+mj-lt"/>
            </a:endParaRPr>
          </a:p>
          <a:p>
            <a:r>
              <a:rPr lang="en-US" b="0" i="0" dirty="0">
                <a:solidFill>
                  <a:srgbClr val="4F6228"/>
                </a:solidFill>
                <a:effectLst/>
                <a:latin typeface="+mj-lt"/>
              </a:rPr>
              <a:t>She exhibited paintings at the </a:t>
            </a:r>
            <a:r>
              <a:rPr lang="en-US" b="1" i="0" dirty="0">
                <a:solidFill>
                  <a:srgbClr val="4F6228"/>
                </a:solidFill>
                <a:effectLst/>
                <a:latin typeface="+mj-lt"/>
              </a:rPr>
              <a:t>New Salon in Paris</a:t>
            </a:r>
            <a:r>
              <a:rPr lang="en-US" b="0" i="0" dirty="0">
                <a:solidFill>
                  <a:srgbClr val="4F6228"/>
                </a:solidFill>
                <a:effectLst/>
                <a:latin typeface="+mj-lt"/>
              </a:rPr>
              <a:t> and the </a:t>
            </a:r>
            <a:r>
              <a:rPr lang="en-US" b="1" i="0" dirty="0">
                <a:solidFill>
                  <a:srgbClr val="4F6228"/>
                </a:solidFill>
                <a:effectLst/>
                <a:latin typeface="+mj-lt"/>
              </a:rPr>
              <a:t>Royal Academy and the New English Art Club in London</a:t>
            </a:r>
            <a:r>
              <a:rPr lang="en-US" b="0" i="0" dirty="0">
                <a:solidFill>
                  <a:srgbClr val="4F6228"/>
                </a:solidFill>
                <a:effectLst/>
                <a:latin typeface="+mj-lt"/>
              </a:rPr>
              <a:t>.</a:t>
            </a:r>
            <a:endParaRPr lang="en-AU" dirty="0">
              <a:solidFill>
                <a:srgbClr val="4F6228"/>
              </a:solidFill>
              <a:latin typeface="+mj-lt"/>
            </a:endParaRPr>
          </a:p>
        </p:txBody>
      </p:sp>
      <p:sp>
        <p:nvSpPr>
          <p:cNvPr id="5" name="TextBox 4">
            <a:extLst>
              <a:ext uri="{FF2B5EF4-FFF2-40B4-BE49-F238E27FC236}">
                <a16:creationId xmlns:a16="http://schemas.microsoft.com/office/drawing/2014/main" id="{03CA94A5-45B2-7D4D-A4BD-6A21938FDC21}"/>
              </a:ext>
            </a:extLst>
          </p:cNvPr>
          <p:cNvSpPr txBox="1"/>
          <p:nvPr/>
        </p:nvSpPr>
        <p:spPr>
          <a:xfrm>
            <a:off x="5364088" y="6309320"/>
            <a:ext cx="4572000" cy="307777"/>
          </a:xfrm>
          <a:prstGeom prst="rect">
            <a:avLst/>
          </a:prstGeom>
          <a:noFill/>
        </p:spPr>
        <p:txBody>
          <a:bodyPr wrap="square">
            <a:spAutoFit/>
          </a:bodyPr>
          <a:lstStyle/>
          <a:p>
            <a:r>
              <a:rPr lang="en-AU" sz="1400" dirty="0"/>
              <a:t>Margaret Preston in her Studio c 1909</a:t>
            </a:r>
          </a:p>
        </p:txBody>
      </p:sp>
      <p:pic>
        <p:nvPicPr>
          <p:cNvPr id="7" name="Picture 6">
            <a:extLst>
              <a:ext uri="{FF2B5EF4-FFF2-40B4-BE49-F238E27FC236}">
                <a16:creationId xmlns:a16="http://schemas.microsoft.com/office/drawing/2014/main" id="{060A030E-D3B3-9102-C818-A87678AE052A}"/>
              </a:ext>
            </a:extLst>
          </p:cNvPr>
          <p:cNvPicPr>
            <a:picLocks noChangeAspect="1"/>
          </p:cNvPicPr>
          <p:nvPr/>
        </p:nvPicPr>
        <p:blipFill>
          <a:blip r:embed="rId2"/>
          <a:stretch>
            <a:fillRect/>
          </a:stretch>
        </p:blipFill>
        <p:spPr>
          <a:xfrm>
            <a:off x="4998976" y="918051"/>
            <a:ext cx="3704718" cy="4801314"/>
          </a:xfrm>
          <a:prstGeom prst="rect">
            <a:avLst/>
          </a:prstGeom>
        </p:spPr>
      </p:pic>
      <p:sp>
        <p:nvSpPr>
          <p:cNvPr id="9" name="TextBox 8">
            <a:extLst>
              <a:ext uri="{FF2B5EF4-FFF2-40B4-BE49-F238E27FC236}">
                <a16:creationId xmlns:a16="http://schemas.microsoft.com/office/drawing/2014/main" id="{214E4E28-916A-4AE8-CFDC-CD970CC56AF9}"/>
              </a:ext>
            </a:extLst>
          </p:cNvPr>
          <p:cNvSpPr txBox="1"/>
          <p:nvPr/>
        </p:nvSpPr>
        <p:spPr>
          <a:xfrm>
            <a:off x="395536" y="116632"/>
            <a:ext cx="4969564" cy="400110"/>
          </a:xfrm>
          <a:prstGeom prst="rect">
            <a:avLst/>
          </a:prstGeom>
          <a:noFill/>
        </p:spPr>
        <p:txBody>
          <a:bodyPr wrap="square">
            <a:spAutoFit/>
          </a:bodyPr>
          <a:lstStyle/>
          <a:p>
            <a:r>
              <a:rPr lang="en-US" sz="2000" b="1" i="0" dirty="0">
                <a:solidFill>
                  <a:srgbClr val="4F6228"/>
                </a:solidFill>
                <a:effectLst/>
                <a:latin typeface="+mj-lt"/>
              </a:rPr>
              <a:t>Margaret</a:t>
            </a:r>
            <a:r>
              <a:rPr lang="en-US" sz="2000" b="0" i="0" dirty="0">
                <a:solidFill>
                  <a:srgbClr val="4F6228"/>
                </a:solidFill>
                <a:effectLst/>
                <a:latin typeface="+mj-lt"/>
              </a:rPr>
              <a:t> </a:t>
            </a:r>
            <a:r>
              <a:rPr lang="en-US" sz="2000" b="1" i="0" dirty="0">
                <a:solidFill>
                  <a:srgbClr val="4F6228"/>
                </a:solidFill>
                <a:effectLst/>
                <a:latin typeface="+mj-lt"/>
              </a:rPr>
              <a:t>Rose Preston</a:t>
            </a:r>
            <a:r>
              <a:rPr lang="en-US" sz="2000" b="0" i="0" dirty="0">
                <a:solidFill>
                  <a:srgbClr val="4F6228"/>
                </a:solidFill>
                <a:effectLst/>
                <a:latin typeface="+mj-lt"/>
              </a:rPr>
              <a:t> (1875 –1963)</a:t>
            </a:r>
            <a:endParaRPr lang="en-AU" sz="2000" dirty="0">
              <a:solidFill>
                <a:srgbClr val="4F6228"/>
              </a:solidFill>
              <a:latin typeface="+mj-lt"/>
            </a:endParaRPr>
          </a:p>
        </p:txBody>
      </p:sp>
    </p:spTree>
    <p:extLst>
      <p:ext uri="{BB962C8B-B14F-4D97-AF65-F5344CB8AC3E}">
        <p14:creationId xmlns:p14="http://schemas.microsoft.com/office/powerpoint/2010/main" val="18470996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01A3B9-52E5-E993-BE17-98470759B179}"/>
              </a:ext>
            </a:extLst>
          </p:cNvPr>
          <p:cNvSpPr txBox="1"/>
          <p:nvPr/>
        </p:nvSpPr>
        <p:spPr>
          <a:xfrm>
            <a:off x="2555776" y="6424058"/>
            <a:ext cx="4736909" cy="307777"/>
          </a:xfrm>
          <a:prstGeom prst="rect">
            <a:avLst/>
          </a:prstGeom>
          <a:noFill/>
        </p:spPr>
        <p:txBody>
          <a:bodyPr wrap="square">
            <a:spAutoFit/>
          </a:bodyPr>
          <a:lstStyle/>
          <a:p>
            <a:r>
              <a:rPr lang="en-US" sz="1400" dirty="0"/>
              <a:t>Margaret Preston, </a:t>
            </a:r>
            <a:r>
              <a:rPr lang="en-US" sz="1400" i="1" dirty="0"/>
              <a:t>Cottage Kitchen</a:t>
            </a:r>
            <a:r>
              <a:rPr lang="en-US" sz="1400" dirty="0"/>
              <a:t>, 1905</a:t>
            </a:r>
            <a:endParaRPr lang="en-AU" sz="1400" dirty="0"/>
          </a:p>
        </p:txBody>
      </p:sp>
      <p:sp>
        <p:nvSpPr>
          <p:cNvPr id="7" name="TextBox 6">
            <a:extLst>
              <a:ext uri="{FF2B5EF4-FFF2-40B4-BE49-F238E27FC236}">
                <a16:creationId xmlns:a16="http://schemas.microsoft.com/office/drawing/2014/main" id="{8CD9C340-3514-89B2-C9B1-0DBAD92B81D6}"/>
              </a:ext>
            </a:extLst>
          </p:cNvPr>
          <p:cNvSpPr txBox="1"/>
          <p:nvPr/>
        </p:nvSpPr>
        <p:spPr>
          <a:xfrm>
            <a:off x="323528" y="116632"/>
            <a:ext cx="8424936" cy="646331"/>
          </a:xfrm>
          <a:prstGeom prst="rect">
            <a:avLst/>
          </a:prstGeom>
          <a:noFill/>
        </p:spPr>
        <p:txBody>
          <a:bodyPr wrap="square">
            <a:spAutoFit/>
          </a:bodyPr>
          <a:lstStyle/>
          <a:p>
            <a:r>
              <a:rPr lang="en-US" b="0" i="0" dirty="0">
                <a:solidFill>
                  <a:srgbClr val="4F6228"/>
                </a:solidFill>
                <a:effectLst/>
                <a:latin typeface="+mj-lt"/>
              </a:rPr>
              <a:t>Preston’s traditional oils were accepted by the </a:t>
            </a:r>
            <a:r>
              <a:rPr lang="en-US" b="1" i="0" dirty="0">
                <a:solidFill>
                  <a:srgbClr val="4F6228"/>
                </a:solidFill>
                <a:effectLst/>
                <a:latin typeface="+mj-lt"/>
              </a:rPr>
              <a:t>Salon de la Société des Artistes </a:t>
            </a:r>
            <a:r>
              <a:rPr lang="en-US" b="1" i="0" dirty="0" err="1">
                <a:solidFill>
                  <a:srgbClr val="4F6228"/>
                </a:solidFill>
                <a:effectLst/>
                <a:latin typeface="+mj-lt"/>
              </a:rPr>
              <a:t>Français</a:t>
            </a:r>
            <a:r>
              <a:rPr lang="en-US" b="0" i="0" dirty="0">
                <a:solidFill>
                  <a:srgbClr val="4F6228"/>
                </a:solidFill>
                <a:effectLst/>
                <a:latin typeface="+mj-lt"/>
              </a:rPr>
              <a:t>. </a:t>
            </a:r>
          </a:p>
          <a:p>
            <a:endParaRPr lang="en-US" b="0" i="0" dirty="0">
              <a:solidFill>
                <a:srgbClr val="4F6228"/>
              </a:solidFill>
              <a:effectLst/>
              <a:latin typeface="+mj-lt"/>
            </a:endParaRPr>
          </a:p>
        </p:txBody>
      </p:sp>
      <p:pic>
        <p:nvPicPr>
          <p:cNvPr id="11" name="Picture 10">
            <a:extLst>
              <a:ext uri="{FF2B5EF4-FFF2-40B4-BE49-F238E27FC236}">
                <a16:creationId xmlns:a16="http://schemas.microsoft.com/office/drawing/2014/main" id="{EE61DC68-2B94-BE0A-9EDC-97E7682FBB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0224" y="762963"/>
            <a:ext cx="5511543" cy="5472608"/>
          </a:xfrm>
          <a:prstGeom prst="rect">
            <a:avLst/>
          </a:prstGeom>
        </p:spPr>
      </p:pic>
    </p:spTree>
    <p:extLst>
      <p:ext uri="{BB962C8B-B14F-4D97-AF65-F5344CB8AC3E}">
        <p14:creationId xmlns:p14="http://schemas.microsoft.com/office/powerpoint/2010/main" val="20941975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01A3B9-52E5-E993-BE17-98470759B179}"/>
              </a:ext>
            </a:extLst>
          </p:cNvPr>
          <p:cNvSpPr txBox="1"/>
          <p:nvPr/>
        </p:nvSpPr>
        <p:spPr>
          <a:xfrm>
            <a:off x="2771800" y="6514976"/>
            <a:ext cx="4572000" cy="307777"/>
          </a:xfrm>
          <a:prstGeom prst="rect">
            <a:avLst/>
          </a:prstGeom>
          <a:noFill/>
        </p:spPr>
        <p:txBody>
          <a:bodyPr wrap="square">
            <a:spAutoFit/>
          </a:bodyPr>
          <a:lstStyle/>
          <a:p>
            <a:r>
              <a:rPr lang="en-AU" sz="1400" dirty="0"/>
              <a:t>Margaret Preston, </a:t>
            </a:r>
            <a:r>
              <a:rPr lang="en-AU" sz="1400" i="1" dirty="0"/>
              <a:t>Still Life, Lobster, </a:t>
            </a:r>
            <a:r>
              <a:rPr lang="en-AU" sz="1400" dirty="0"/>
              <a:t>1901</a:t>
            </a:r>
          </a:p>
        </p:txBody>
      </p:sp>
      <p:pic>
        <p:nvPicPr>
          <p:cNvPr id="9" name="Picture 8">
            <a:extLst>
              <a:ext uri="{FF2B5EF4-FFF2-40B4-BE49-F238E27FC236}">
                <a16:creationId xmlns:a16="http://schemas.microsoft.com/office/drawing/2014/main" id="{7BCD36D4-BF8A-1690-EBA8-9EEC4E07EDA5}"/>
              </a:ext>
            </a:extLst>
          </p:cNvPr>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755576" y="854367"/>
            <a:ext cx="7380896" cy="5576414"/>
          </a:xfrm>
          <a:prstGeom prst="rect">
            <a:avLst/>
          </a:prstGeom>
        </p:spPr>
      </p:pic>
    </p:spTree>
    <p:extLst>
      <p:ext uri="{BB962C8B-B14F-4D97-AF65-F5344CB8AC3E}">
        <p14:creationId xmlns:p14="http://schemas.microsoft.com/office/powerpoint/2010/main" val="15952477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B479836-BB05-9D58-82BB-6F0205AE68F6}"/>
              </a:ext>
            </a:extLst>
          </p:cNvPr>
          <p:cNvSpPr txBox="1"/>
          <p:nvPr/>
        </p:nvSpPr>
        <p:spPr>
          <a:xfrm>
            <a:off x="863588" y="116632"/>
            <a:ext cx="7632848" cy="369332"/>
          </a:xfrm>
          <a:prstGeom prst="rect">
            <a:avLst/>
          </a:prstGeom>
          <a:noFill/>
        </p:spPr>
        <p:txBody>
          <a:bodyPr wrap="square" rtlCol="0">
            <a:spAutoFit/>
          </a:bodyPr>
          <a:lstStyle/>
          <a:p>
            <a:r>
              <a:rPr lang="en-AU" dirty="0"/>
              <a:t>The National Gallery of </a:t>
            </a:r>
            <a:r>
              <a:rPr lang="en-AU" b="1" dirty="0"/>
              <a:t>South Australia </a:t>
            </a:r>
            <a:r>
              <a:rPr lang="en-AU" dirty="0"/>
              <a:t>opened in 1881.</a:t>
            </a:r>
          </a:p>
        </p:txBody>
      </p:sp>
      <p:sp>
        <p:nvSpPr>
          <p:cNvPr id="3" name="TextBox 2">
            <a:extLst>
              <a:ext uri="{FF2B5EF4-FFF2-40B4-BE49-F238E27FC236}">
                <a16:creationId xmlns:a16="http://schemas.microsoft.com/office/drawing/2014/main" id="{79C20138-0AF9-B96A-2A5C-A234816B40B2}"/>
              </a:ext>
            </a:extLst>
          </p:cNvPr>
          <p:cNvSpPr txBox="1"/>
          <p:nvPr/>
        </p:nvSpPr>
        <p:spPr>
          <a:xfrm>
            <a:off x="791580" y="580327"/>
            <a:ext cx="7560840" cy="1200329"/>
          </a:xfrm>
          <a:prstGeom prst="rect">
            <a:avLst/>
          </a:prstGeom>
          <a:noFill/>
        </p:spPr>
        <p:txBody>
          <a:bodyPr wrap="square" rtlCol="0">
            <a:spAutoFit/>
          </a:bodyPr>
          <a:lstStyle/>
          <a:p>
            <a:r>
              <a:rPr lang="en-US" b="0" i="0" dirty="0">
                <a:solidFill>
                  <a:srgbClr val="4F6228"/>
                </a:solidFill>
                <a:effectLst/>
                <a:latin typeface="+mj-lt"/>
              </a:rPr>
              <a:t>In 1882 the Board of Governors of the South Australian Institute (from 1884 the Public Library, Museum and Art Gallery of South Australia) appointed </a:t>
            </a:r>
            <a:r>
              <a:rPr lang="en-US" b="1" i="0" dirty="0">
                <a:solidFill>
                  <a:srgbClr val="4F6228"/>
                </a:solidFill>
                <a:effectLst/>
                <a:latin typeface="+mj-lt"/>
              </a:rPr>
              <a:t>H.P. (Henry Pelling) Gill </a:t>
            </a:r>
            <a:r>
              <a:rPr lang="en-US" b="0" i="0" dirty="0">
                <a:solidFill>
                  <a:srgbClr val="4F6228"/>
                </a:solidFill>
                <a:effectLst/>
                <a:latin typeface="+mj-lt"/>
              </a:rPr>
              <a:t>as master of the school of design (later known as School of Design and Painting),  where he influenced a shif</a:t>
            </a:r>
            <a:r>
              <a:rPr lang="en-US" dirty="0">
                <a:solidFill>
                  <a:srgbClr val="4F6228"/>
                </a:solidFill>
                <a:latin typeface="+mj-lt"/>
              </a:rPr>
              <a:t>t to painting </a:t>
            </a:r>
            <a:r>
              <a:rPr lang="en-US" i="1" dirty="0">
                <a:solidFill>
                  <a:srgbClr val="4F6228"/>
                </a:solidFill>
                <a:latin typeface="+mj-lt"/>
              </a:rPr>
              <a:t>plein air.</a:t>
            </a:r>
            <a:endParaRPr lang="en-AU" i="1" dirty="0">
              <a:solidFill>
                <a:srgbClr val="4F6228"/>
              </a:solidFill>
              <a:latin typeface="+mj-lt"/>
            </a:endParaRPr>
          </a:p>
        </p:txBody>
      </p:sp>
      <p:pic>
        <p:nvPicPr>
          <p:cNvPr id="5" name="Picture 4">
            <a:extLst>
              <a:ext uri="{FF2B5EF4-FFF2-40B4-BE49-F238E27FC236}">
                <a16:creationId xmlns:a16="http://schemas.microsoft.com/office/drawing/2014/main" id="{333FB5E5-707F-8847-889B-FAB2BCCC5D1B}"/>
              </a:ext>
            </a:extLst>
          </p:cNvPr>
          <p:cNvPicPr>
            <a:picLocks noChangeAspect="1"/>
          </p:cNvPicPr>
          <p:nvPr/>
        </p:nvPicPr>
        <p:blipFill>
          <a:blip r:embed="rId2"/>
          <a:stretch>
            <a:fillRect/>
          </a:stretch>
        </p:blipFill>
        <p:spPr>
          <a:xfrm>
            <a:off x="971600" y="1887595"/>
            <a:ext cx="6588732" cy="3693895"/>
          </a:xfrm>
          <a:prstGeom prst="rect">
            <a:avLst/>
          </a:prstGeom>
        </p:spPr>
      </p:pic>
      <p:sp>
        <p:nvSpPr>
          <p:cNvPr id="7" name="TextBox 6">
            <a:extLst>
              <a:ext uri="{FF2B5EF4-FFF2-40B4-BE49-F238E27FC236}">
                <a16:creationId xmlns:a16="http://schemas.microsoft.com/office/drawing/2014/main" id="{93F6170F-61B3-DC35-4189-820ED9D570C6}"/>
              </a:ext>
            </a:extLst>
          </p:cNvPr>
          <p:cNvSpPr txBox="1"/>
          <p:nvPr/>
        </p:nvSpPr>
        <p:spPr>
          <a:xfrm>
            <a:off x="838620" y="5761984"/>
            <a:ext cx="7474837" cy="923330"/>
          </a:xfrm>
          <a:prstGeom prst="rect">
            <a:avLst/>
          </a:prstGeom>
          <a:noFill/>
        </p:spPr>
        <p:txBody>
          <a:bodyPr wrap="square">
            <a:spAutoFit/>
          </a:bodyPr>
          <a:lstStyle/>
          <a:p>
            <a:r>
              <a:rPr lang="en-US" b="0" i="0" dirty="0">
                <a:solidFill>
                  <a:srgbClr val="4F6228"/>
                </a:solidFill>
                <a:effectLst/>
                <a:latin typeface="proxima-nova"/>
              </a:rPr>
              <a:t>Besides his work as a teacher and lecturer, Gill  founded the Adelaide Art Circle limited to 12 professional artists. Its exhibitions were dominated by Gill's work. </a:t>
            </a:r>
            <a:endParaRPr lang="en-AU" dirty="0">
              <a:solidFill>
                <a:srgbClr val="4F6228"/>
              </a:solidFill>
            </a:endParaRPr>
          </a:p>
        </p:txBody>
      </p:sp>
    </p:spTree>
    <p:extLst>
      <p:ext uri="{BB962C8B-B14F-4D97-AF65-F5344CB8AC3E}">
        <p14:creationId xmlns:p14="http://schemas.microsoft.com/office/powerpoint/2010/main" val="15404240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F89FD6F-50B3-5F40-7EA7-7B90FED3960C}"/>
              </a:ext>
            </a:extLst>
          </p:cNvPr>
          <p:cNvSpPr txBox="1"/>
          <p:nvPr/>
        </p:nvSpPr>
        <p:spPr>
          <a:xfrm>
            <a:off x="323528" y="6493293"/>
            <a:ext cx="4572000" cy="307777"/>
          </a:xfrm>
          <a:prstGeom prst="rect">
            <a:avLst/>
          </a:prstGeom>
          <a:noFill/>
        </p:spPr>
        <p:txBody>
          <a:bodyPr wrap="square">
            <a:spAutoFit/>
          </a:bodyPr>
          <a:lstStyle/>
          <a:p>
            <a:r>
              <a:rPr lang="en-AU" sz="1400" dirty="0"/>
              <a:t>Margaret Preston, </a:t>
            </a:r>
            <a:r>
              <a:rPr lang="en-AU" sz="1400" i="1" dirty="0"/>
              <a:t>Night Sketch</a:t>
            </a:r>
            <a:r>
              <a:rPr lang="en-AU" sz="1400" dirty="0"/>
              <a:t>, c1906</a:t>
            </a:r>
          </a:p>
        </p:txBody>
      </p:sp>
      <p:sp>
        <p:nvSpPr>
          <p:cNvPr id="5" name="TextBox 4">
            <a:extLst>
              <a:ext uri="{FF2B5EF4-FFF2-40B4-BE49-F238E27FC236}">
                <a16:creationId xmlns:a16="http://schemas.microsoft.com/office/drawing/2014/main" id="{74484D9E-2AF2-D956-D1DE-3FA7DC1049CB}"/>
              </a:ext>
            </a:extLst>
          </p:cNvPr>
          <p:cNvSpPr txBox="1"/>
          <p:nvPr/>
        </p:nvSpPr>
        <p:spPr>
          <a:xfrm>
            <a:off x="5292080" y="6466925"/>
            <a:ext cx="4572000" cy="307777"/>
          </a:xfrm>
          <a:prstGeom prst="rect">
            <a:avLst/>
          </a:prstGeom>
          <a:noFill/>
        </p:spPr>
        <p:txBody>
          <a:bodyPr wrap="square">
            <a:spAutoFit/>
          </a:bodyPr>
          <a:lstStyle/>
          <a:p>
            <a:r>
              <a:rPr lang="en-US" sz="1400" dirty="0"/>
              <a:t>Margaret Preston, </a:t>
            </a:r>
            <a:r>
              <a:rPr lang="en-US" sz="1400" i="1" dirty="0"/>
              <a:t>The Studio Window</a:t>
            </a:r>
            <a:r>
              <a:rPr lang="en-US" sz="1400" dirty="0"/>
              <a:t>, 1906</a:t>
            </a:r>
            <a:endParaRPr lang="en-AU" sz="1400" dirty="0"/>
          </a:p>
        </p:txBody>
      </p:sp>
      <p:pic>
        <p:nvPicPr>
          <p:cNvPr id="7" name="Picture 6">
            <a:extLst>
              <a:ext uri="{FF2B5EF4-FFF2-40B4-BE49-F238E27FC236}">
                <a16:creationId xmlns:a16="http://schemas.microsoft.com/office/drawing/2014/main" id="{D6003860-8B85-7C50-9A73-98580C7FF01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908719"/>
            <a:ext cx="4248472" cy="5470307"/>
          </a:xfrm>
          <a:prstGeom prst="rect">
            <a:avLst/>
          </a:prstGeom>
        </p:spPr>
      </p:pic>
      <p:pic>
        <p:nvPicPr>
          <p:cNvPr id="9" name="Picture 8">
            <a:extLst>
              <a:ext uri="{FF2B5EF4-FFF2-40B4-BE49-F238E27FC236}">
                <a16:creationId xmlns:a16="http://schemas.microsoft.com/office/drawing/2014/main" id="{E324BABF-9A06-01DE-BFC6-10C3783DC1B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63"/>
          <a:stretch/>
        </p:blipFill>
        <p:spPr>
          <a:xfrm>
            <a:off x="5101050" y="908718"/>
            <a:ext cx="3970941" cy="5453207"/>
          </a:xfrm>
          <a:prstGeom prst="rect">
            <a:avLst/>
          </a:prstGeom>
        </p:spPr>
      </p:pic>
    </p:spTree>
    <p:extLst>
      <p:ext uri="{BB962C8B-B14F-4D97-AF65-F5344CB8AC3E}">
        <p14:creationId xmlns:p14="http://schemas.microsoft.com/office/powerpoint/2010/main" val="39900942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462CA2C-1DA2-3CF1-40BD-9A6E3E9C83DB}"/>
              </a:ext>
            </a:extLst>
          </p:cNvPr>
          <p:cNvSpPr txBox="1"/>
          <p:nvPr/>
        </p:nvSpPr>
        <p:spPr>
          <a:xfrm>
            <a:off x="467544" y="1111629"/>
            <a:ext cx="2808312" cy="4524315"/>
          </a:xfrm>
          <a:prstGeom prst="rect">
            <a:avLst/>
          </a:prstGeom>
          <a:noFill/>
        </p:spPr>
        <p:txBody>
          <a:bodyPr wrap="square">
            <a:spAutoFit/>
          </a:bodyPr>
          <a:lstStyle/>
          <a:p>
            <a:r>
              <a:rPr lang="en-US" b="0" i="0" dirty="0">
                <a:solidFill>
                  <a:srgbClr val="4F6228"/>
                </a:solidFill>
                <a:effectLst/>
                <a:latin typeface="+mj-lt"/>
              </a:rPr>
              <a:t>Preston taught in Adelaide from 1899 to 1904 and again from 1907 to 1912.</a:t>
            </a:r>
          </a:p>
          <a:p>
            <a:endParaRPr lang="en-US" dirty="0">
              <a:solidFill>
                <a:srgbClr val="4F6228"/>
              </a:solidFill>
              <a:latin typeface="+mj-lt"/>
            </a:endParaRPr>
          </a:p>
          <a:p>
            <a:r>
              <a:rPr lang="en-US" b="0" i="0" dirty="0">
                <a:solidFill>
                  <a:srgbClr val="4F6228"/>
                </a:solidFill>
                <a:effectLst/>
                <a:latin typeface="+mj-lt"/>
              </a:rPr>
              <a:t>Her concentration on tonalism in her early work influenced the art of her students, the most notable of whom were Bessie Davidson, Stella Bowen, May Grigg and Gladys </a:t>
            </a:r>
            <a:r>
              <a:rPr lang="en-US" b="0" i="0" dirty="0" err="1">
                <a:solidFill>
                  <a:srgbClr val="4F6228"/>
                </a:solidFill>
                <a:effectLst/>
                <a:latin typeface="+mj-lt"/>
              </a:rPr>
              <a:t>Reynell</a:t>
            </a:r>
            <a:r>
              <a:rPr lang="en-US" b="0" i="0" dirty="0">
                <a:solidFill>
                  <a:srgbClr val="4F6228"/>
                </a:solidFill>
                <a:effectLst/>
                <a:latin typeface="+mj-lt"/>
              </a:rPr>
              <a:t>. </a:t>
            </a:r>
          </a:p>
          <a:p>
            <a:endParaRPr lang="en-US" dirty="0">
              <a:solidFill>
                <a:srgbClr val="4F6228"/>
              </a:solidFill>
              <a:latin typeface="+mj-lt"/>
            </a:endParaRPr>
          </a:p>
          <a:p>
            <a:r>
              <a:rPr lang="en-US" b="0" i="0" dirty="0">
                <a:solidFill>
                  <a:srgbClr val="4F6228"/>
                </a:solidFill>
                <a:effectLst/>
                <a:latin typeface="+mj-lt"/>
              </a:rPr>
              <a:t>Her still-life </a:t>
            </a:r>
            <a:r>
              <a:rPr lang="en-US" b="0" i="1" dirty="0">
                <a:solidFill>
                  <a:srgbClr val="4F6228"/>
                </a:solidFill>
                <a:effectLst/>
                <a:latin typeface="+mj-lt"/>
              </a:rPr>
              <a:t>The tea urn</a:t>
            </a:r>
            <a:r>
              <a:rPr lang="en-US" b="0" i="0" dirty="0">
                <a:solidFill>
                  <a:srgbClr val="4F6228"/>
                </a:solidFill>
                <a:effectLst/>
                <a:latin typeface="+mj-lt"/>
              </a:rPr>
              <a:t> (c. 1909) is typical of this style of painting.</a:t>
            </a:r>
            <a:endParaRPr lang="en-AU" dirty="0">
              <a:solidFill>
                <a:srgbClr val="4F6228"/>
              </a:solidFill>
              <a:latin typeface="+mj-lt"/>
            </a:endParaRPr>
          </a:p>
        </p:txBody>
      </p:sp>
      <p:pic>
        <p:nvPicPr>
          <p:cNvPr id="5" name="Picture 4">
            <a:extLst>
              <a:ext uri="{FF2B5EF4-FFF2-40B4-BE49-F238E27FC236}">
                <a16:creationId xmlns:a16="http://schemas.microsoft.com/office/drawing/2014/main" id="{09995338-4763-D749-E1D9-61368531A687}"/>
              </a:ext>
            </a:extLst>
          </p:cNvPr>
          <p:cNvPicPr>
            <a:picLocks noChangeAspect="1"/>
          </p:cNvPicPr>
          <p:nvPr/>
        </p:nvPicPr>
        <p:blipFill>
          <a:blip r:embed="rId2"/>
          <a:stretch>
            <a:fillRect/>
          </a:stretch>
        </p:blipFill>
        <p:spPr>
          <a:xfrm>
            <a:off x="4415262" y="764704"/>
            <a:ext cx="4045170" cy="4941168"/>
          </a:xfrm>
          <a:prstGeom prst="rect">
            <a:avLst/>
          </a:prstGeom>
        </p:spPr>
      </p:pic>
      <p:sp>
        <p:nvSpPr>
          <p:cNvPr id="7" name="TextBox 6">
            <a:extLst>
              <a:ext uri="{FF2B5EF4-FFF2-40B4-BE49-F238E27FC236}">
                <a16:creationId xmlns:a16="http://schemas.microsoft.com/office/drawing/2014/main" id="{C616B156-B8F4-1417-591A-F658F19AE1A8}"/>
              </a:ext>
            </a:extLst>
          </p:cNvPr>
          <p:cNvSpPr txBox="1"/>
          <p:nvPr/>
        </p:nvSpPr>
        <p:spPr>
          <a:xfrm>
            <a:off x="4572000" y="6237312"/>
            <a:ext cx="4572000" cy="307777"/>
          </a:xfrm>
          <a:prstGeom prst="rect">
            <a:avLst/>
          </a:prstGeom>
          <a:noFill/>
        </p:spPr>
        <p:txBody>
          <a:bodyPr wrap="square">
            <a:spAutoFit/>
          </a:bodyPr>
          <a:lstStyle/>
          <a:p>
            <a:r>
              <a:rPr lang="en-US" sz="1400" dirty="0"/>
              <a:t>Margaret Preston, </a:t>
            </a:r>
            <a:r>
              <a:rPr lang="en-US" sz="1400" i="1" dirty="0"/>
              <a:t>The Tea Urn</a:t>
            </a:r>
            <a:r>
              <a:rPr lang="en-US" sz="1400" dirty="0"/>
              <a:t>, c 1909</a:t>
            </a:r>
            <a:endParaRPr lang="en-AU" sz="1400" dirty="0"/>
          </a:p>
        </p:txBody>
      </p:sp>
    </p:spTree>
    <p:extLst>
      <p:ext uri="{BB962C8B-B14F-4D97-AF65-F5344CB8AC3E}">
        <p14:creationId xmlns:p14="http://schemas.microsoft.com/office/powerpoint/2010/main" val="17239785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01A3B9-52E5-E993-BE17-98470759B179}"/>
              </a:ext>
            </a:extLst>
          </p:cNvPr>
          <p:cNvSpPr txBox="1"/>
          <p:nvPr/>
        </p:nvSpPr>
        <p:spPr>
          <a:xfrm>
            <a:off x="4788024" y="6515471"/>
            <a:ext cx="4572000" cy="307777"/>
          </a:xfrm>
          <a:prstGeom prst="rect">
            <a:avLst/>
          </a:prstGeom>
          <a:noFill/>
        </p:spPr>
        <p:txBody>
          <a:bodyPr wrap="square">
            <a:spAutoFit/>
          </a:bodyPr>
          <a:lstStyle/>
          <a:p>
            <a:r>
              <a:rPr lang="en-AU" sz="1400" dirty="0"/>
              <a:t>Margaret Preston, </a:t>
            </a:r>
            <a:r>
              <a:rPr lang="en-AU" sz="1400" i="1" dirty="0"/>
              <a:t>The Window, </a:t>
            </a:r>
            <a:r>
              <a:rPr lang="en-AU" sz="1400" dirty="0"/>
              <a:t>c. 1916</a:t>
            </a:r>
          </a:p>
        </p:txBody>
      </p:sp>
      <p:pic>
        <p:nvPicPr>
          <p:cNvPr id="5" name="Picture 4">
            <a:extLst>
              <a:ext uri="{FF2B5EF4-FFF2-40B4-BE49-F238E27FC236}">
                <a16:creationId xmlns:a16="http://schemas.microsoft.com/office/drawing/2014/main" id="{8645F092-8F2B-21FC-2245-813BB25A1437}"/>
              </a:ext>
            </a:extLst>
          </p:cNvPr>
          <p:cNvPicPr>
            <a:picLocks noChangeAspect="1"/>
          </p:cNvPicPr>
          <p:nvPr/>
        </p:nvPicPr>
        <p:blipFill>
          <a:blip r:embed="rId2"/>
          <a:stretch>
            <a:fillRect/>
          </a:stretch>
        </p:blipFill>
        <p:spPr>
          <a:xfrm>
            <a:off x="3851921" y="159599"/>
            <a:ext cx="5040560" cy="6355872"/>
          </a:xfrm>
          <a:prstGeom prst="rect">
            <a:avLst/>
          </a:prstGeom>
        </p:spPr>
      </p:pic>
      <p:sp>
        <p:nvSpPr>
          <p:cNvPr id="7" name="TextBox 6">
            <a:extLst>
              <a:ext uri="{FF2B5EF4-FFF2-40B4-BE49-F238E27FC236}">
                <a16:creationId xmlns:a16="http://schemas.microsoft.com/office/drawing/2014/main" id="{8CD9C340-3514-89B2-C9B1-0DBAD92B81D6}"/>
              </a:ext>
            </a:extLst>
          </p:cNvPr>
          <p:cNvSpPr txBox="1"/>
          <p:nvPr/>
        </p:nvSpPr>
        <p:spPr>
          <a:xfrm>
            <a:off x="323528" y="1075377"/>
            <a:ext cx="2736304" cy="4801314"/>
          </a:xfrm>
          <a:prstGeom prst="rect">
            <a:avLst/>
          </a:prstGeom>
          <a:noFill/>
        </p:spPr>
        <p:txBody>
          <a:bodyPr wrap="square">
            <a:spAutoFit/>
          </a:bodyPr>
          <a:lstStyle/>
          <a:p>
            <a:r>
              <a:rPr lang="en-US" b="0" i="0" dirty="0">
                <a:solidFill>
                  <a:srgbClr val="4F6228"/>
                </a:solidFill>
                <a:effectLst/>
                <a:latin typeface="+mj-lt"/>
              </a:rPr>
              <a:t>In Europe,  she studied Japanese and Chinese art at the </a:t>
            </a:r>
            <a:r>
              <a:rPr lang="en-US" b="0" i="0" dirty="0" err="1">
                <a:solidFill>
                  <a:srgbClr val="4F6228"/>
                </a:solidFill>
                <a:effectLst/>
                <a:latin typeface="+mj-lt"/>
              </a:rPr>
              <a:t>Musée</a:t>
            </a:r>
            <a:r>
              <a:rPr lang="en-US" b="0" i="0" dirty="0">
                <a:solidFill>
                  <a:srgbClr val="4F6228"/>
                </a:solidFill>
                <a:effectLst/>
                <a:latin typeface="+mj-lt"/>
              </a:rPr>
              <a:t> </a:t>
            </a:r>
            <a:r>
              <a:rPr lang="en-US" b="0" i="0" dirty="0" err="1">
                <a:solidFill>
                  <a:srgbClr val="4F6228"/>
                </a:solidFill>
                <a:effectLst/>
                <a:latin typeface="+mj-lt"/>
              </a:rPr>
              <a:t>Guimet</a:t>
            </a:r>
            <a:r>
              <a:rPr lang="en-US" b="0" i="0" dirty="0">
                <a:solidFill>
                  <a:srgbClr val="4F6228"/>
                </a:solidFill>
                <a:effectLst/>
                <a:latin typeface="+mj-lt"/>
              </a:rPr>
              <a:t>, learning </a:t>
            </a:r>
            <a:r>
              <a:rPr lang="en-US" b="0" i="1" dirty="0">
                <a:solidFill>
                  <a:srgbClr val="4F6228"/>
                </a:solidFill>
                <a:effectLst/>
                <a:latin typeface="+mj-lt"/>
              </a:rPr>
              <a:t>'slowly that there is more than one vision in art</a:t>
            </a:r>
            <a:r>
              <a:rPr lang="en-US" b="0" i="0" dirty="0">
                <a:solidFill>
                  <a:srgbClr val="4F6228"/>
                </a:solidFill>
                <a:effectLst/>
                <a:latin typeface="+mj-lt"/>
              </a:rPr>
              <a:t>’.</a:t>
            </a:r>
          </a:p>
          <a:p>
            <a:endParaRPr lang="en-US" dirty="0">
              <a:solidFill>
                <a:srgbClr val="4F6228"/>
              </a:solidFill>
              <a:latin typeface="+mj-lt"/>
            </a:endParaRPr>
          </a:p>
          <a:p>
            <a:r>
              <a:rPr lang="en-US" b="0" i="0" dirty="0">
                <a:solidFill>
                  <a:srgbClr val="4F6228"/>
                </a:solidFill>
                <a:effectLst/>
                <a:latin typeface="+mj-lt"/>
              </a:rPr>
              <a:t>After seeing works by artists such as Matisse, van Gogh, Cézanne, Gauguin and Whistler, and the influences of oriental aesthetics, Preston developed a ‘decorative’ style that she would carry through her entire oeuvre.</a:t>
            </a:r>
            <a:endParaRPr lang="en-AU" dirty="0">
              <a:solidFill>
                <a:srgbClr val="4F6228"/>
              </a:solidFill>
              <a:latin typeface="+mj-lt"/>
            </a:endParaRPr>
          </a:p>
          <a:p>
            <a:endParaRPr lang="en-AU" dirty="0">
              <a:solidFill>
                <a:srgbClr val="4F6228"/>
              </a:solidFill>
              <a:latin typeface="+mj-lt"/>
            </a:endParaRPr>
          </a:p>
        </p:txBody>
      </p:sp>
    </p:spTree>
    <p:extLst>
      <p:ext uri="{BB962C8B-B14F-4D97-AF65-F5344CB8AC3E}">
        <p14:creationId xmlns:p14="http://schemas.microsoft.com/office/powerpoint/2010/main" val="33824709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FD20DAF-BA6D-00C9-D5F9-862D01E67FDC}"/>
              </a:ext>
            </a:extLst>
          </p:cNvPr>
          <p:cNvSpPr txBox="1"/>
          <p:nvPr/>
        </p:nvSpPr>
        <p:spPr>
          <a:xfrm>
            <a:off x="478698" y="194863"/>
            <a:ext cx="4572000" cy="369332"/>
          </a:xfrm>
          <a:prstGeom prst="rect">
            <a:avLst/>
          </a:prstGeom>
          <a:noFill/>
        </p:spPr>
        <p:txBody>
          <a:bodyPr wrap="square">
            <a:spAutoFit/>
          </a:bodyPr>
          <a:lstStyle/>
          <a:p>
            <a:r>
              <a:rPr lang="en-AU" b="1" i="0" dirty="0">
                <a:solidFill>
                  <a:srgbClr val="4F6228"/>
                </a:solidFill>
                <a:effectLst/>
              </a:rPr>
              <a:t>Richard Hayley Lever</a:t>
            </a:r>
            <a:r>
              <a:rPr lang="en-AU" b="0" i="0" dirty="0">
                <a:solidFill>
                  <a:srgbClr val="4F6228"/>
                </a:solidFill>
                <a:effectLst/>
              </a:rPr>
              <a:t> (1876 –1958)</a:t>
            </a:r>
            <a:endParaRPr lang="en-AU" dirty="0">
              <a:solidFill>
                <a:srgbClr val="4F6228"/>
              </a:solidFill>
            </a:endParaRPr>
          </a:p>
        </p:txBody>
      </p:sp>
      <p:sp>
        <p:nvSpPr>
          <p:cNvPr id="7" name="TextBox 6">
            <a:extLst>
              <a:ext uri="{FF2B5EF4-FFF2-40B4-BE49-F238E27FC236}">
                <a16:creationId xmlns:a16="http://schemas.microsoft.com/office/drawing/2014/main" id="{BD88DFE7-B39F-5B3F-C0EF-FC9B2CEC77F9}"/>
              </a:ext>
            </a:extLst>
          </p:cNvPr>
          <p:cNvSpPr txBox="1"/>
          <p:nvPr/>
        </p:nvSpPr>
        <p:spPr>
          <a:xfrm>
            <a:off x="486405" y="674410"/>
            <a:ext cx="8712968" cy="923330"/>
          </a:xfrm>
          <a:prstGeom prst="rect">
            <a:avLst/>
          </a:prstGeom>
          <a:noFill/>
        </p:spPr>
        <p:txBody>
          <a:bodyPr wrap="square">
            <a:spAutoFit/>
          </a:bodyPr>
          <a:lstStyle/>
          <a:p>
            <a:r>
              <a:rPr lang="en-US" b="0" i="0" dirty="0">
                <a:solidFill>
                  <a:srgbClr val="4F6228"/>
                </a:solidFill>
                <a:effectLst/>
                <a:latin typeface="+mj-lt"/>
              </a:rPr>
              <a:t>Lever studied at </a:t>
            </a:r>
            <a:r>
              <a:rPr lang="en-US" b="1" i="0" u="none" strike="noStrike" dirty="0">
                <a:solidFill>
                  <a:srgbClr val="4F6228"/>
                </a:solidFill>
                <a:effectLst/>
                <a:latin typeface="+mj-lt"/>
              </a:rPr>
              <a:t>Prince Alfred College</a:t>
            </a:r>
            <a:r>
              <a:rPr lang="en-US" b="1" i="0" dirty="0">
                <a:solidFill>
                  <a:srgbClr val="4F6228"/>
                </a:solidFill>
                <a:effectLst/>
                <a:latin typeface="+mj-lt"/>
              </a:rPr>
              <a:t> </a:t>
            </a:r>
            <a:r>
              <a:rPr lang="en-US" b="0" i="0" dirty="0">
                <a:solidFill>
                  <a:srgbClr val="4F6228"/>
                </a:solidFill>
                <a:effectLst/>
                <a:latin typeface="+mj-lt"/>
              </a:rPr>
              <a:t>under </a:t>
            </a:r>
            <a:r>
              <a:rPr lang="en-US" b="0" i="0" u="none" strike="noStrike" dirty="0">
                <a:solidFill>
                  <a:srgbClr val="4F6228"/>
                </a:solidFill>
                <a:effectLst/>
                <a:latin typeface="+mj-lt"/>
              </a:rPr>
              <a:t>James Ashton</a:t>
            </a:r>
            <a:r>
              <a:rPr lang="en-US" b="0" i="0" dirty="0">
                <a:solidFill>
                  <a:srgbClr val="4F6228"/>
                </a:solidFill>
                <a:effectLst/>
                <a:latin typeface="+mj-lt"/>
              </a:rPr>
              <a:t> and continued to study under Ashton at his </a:t>
            </a:r>
            <a:r>
              <a:rPr lang="en-US" b="0" i="0" u="none" strike="noStrike" dirty="0">
                <a:solidFill>
                  <a:srgbClr val="4F6228"/>
                </a:solidFill>
                <a:effectLst/>
                <a:latin typeface="+mj-lt"/>
              </a:rPr>
              <a:t>Norwood</a:t>
            </a:r>
            <a:r>
              <a:rPr lang="en-US" b="0" i="0" dirty="0">
                <a:solidFill>
                  <a:srgbClr val="4F6228"/>
                </a:solidFill>
                <a:effectLst/>
                <a:latin typeface="+mj-lt"/>
              </a:rPr>
              <a:t> art school. He was a charter member of the </a:t>
            </a:r>
            <a:r>
              <a:rPr lang="en-US" b="1" i="0" u="none" strike="noStrike" dirty="0">
                <a:solidFill>
                  <a:srgbClr val="4F6228"/>
                </a:solidFill>
                <a:effectLst/>
                <a:latin typeface="+mj-lt"/>
              </a:rPr>
              <a:t>Adelaide Easel Club</a:t>
            </a:r>
            <a:r>
              <a:rPr lang="en-US" b="1" i="0" dirty="0">
                <a:solidFill>
                  <a:srgbClr val="4F6228"/>
                </a:solidFill>
                <a:effectLst/>
                <a:latin typeface="+mj-lt"/>
              </a:rPr>
              <a:t> </a:t>
            </a:r>
            <a:r>
              <a:rPr lang="en-US" b="0" i="0" dirty="0">
                <a:solidFill>
                  <a:srgbClr val="4F6228"/>
                </a:solidFill>
                <a:effectLst/>
                <a:latin typeface="+mj-lt"/>
              </a:rPr>
              <a:t>in 1892.</a:t>
            </a:r>
            <a:endParaRPr lang="en-AU" dirty="0">
              <a:solidFill>
                <a:srgbClr val="4F6228"/>
              </a:solidFill>
              <a:latin typeface="+mj-lt"/>
            </a:endParaRPr>
          </a:p>
        </p:txBody>
      </p:sp>
      <p:sp>
        <p:nvSpPr>
          <p:cNvPr id="8" name="TextBox 7">
            <a:extLst>
              <a:ext uri="{FF2B5EF4-FFF2-40B4-BE49-F238E27FC236}">
                <a16:creationId xmlns:a16="http://schemas.microsoft.com/office/drawing/2014/main" id="{4EE0E241-EFC9-4D9E-B9BC-C70EDA1850F4}"/>
              </a:ext>
            </a:extLst>
          </p:cNvPr>
          <p:cNvSpPr txBox="1"/>
          <p:nvPr/>
        </p:nvSpPr>
        <p:spPr>
          <a:xfrm>
            <a:off x="426973" y="1662809"/>
            <a:ext cx="8533456" cy="923330"/>
          </a:xfrm>
          <a:prstGeom prst="rect">
            <a:avLst/>
          </a:prstGeom>
          <a:noFill/>
        </p:spPr>
        <p:txBody>
          <a:bodyPr wrap="square" rtlCol="0">
            <a:spAutoFit/>
          </a:bodyPr>
          <a:lstStyle/>
          <a:p>
            <a:r>
              <a:rPr lang="en-US" b="0" i="0" dirty="0">
                <a:solidFill>
                  <a:srgbClr val="4F6228"/>
                </a:solidFill>
                <a:effectLst/>
                <a:latin typeface="+mj-lt"/>
              </a:rPr>
              <a:t>He moved to </a:t>
            </a:r>
            <a:r>
              <a:rPr lang="en-US" b="1" i="0" u="none" strike="noStrike" dirty="0">
                <a:solidFill>
                  <a:srgbClr val="4F6228"/>
                </a:solidFill>
                <a:effectLst/>
                <a:latin typeface="+mj-lt"/>
              </a:rPr>
              <a:t>St. Ives</a:t>
            </a:r>
            <a:r>
              <a:rPr lang="en-US" b="1" i="0" dirty="0">
                <a:solidFill>
                  <a:srgbClr val="4F6228"/>
                </a:solidFill>
                <a:effectLst/>
                <a:latin typeface="+mj-lt"/>
              </a:rPr>
              <a:t> </a:t>
            </a:r>
            <a:r>
              <a:rPr lang="en-US" b="0" i="0" dirty="0">
                <a:solidFill>
                  <a:srgbClr val="4F6228"/>
                </a:solidFill>
                <a:effectLst/>
                <a:latin typeface="+mj-lt"/>
              </a:rPr>
              <a:t>in 1899  and also painted in the French port villages of  </a:t>
            </a:r>
            <a:r>
              <a:rPr lang="en-US" b="0" i="0" u="none" strike="noStrike" dirty="0">
                <a:solidFill>
                  <a:srgbClr val="4F6228"/>
                </a:solidFill>
                <a:effectLst/>
                <a:latin typeface="+mj-lt"/>
              </a:rPr>
              <a:t>Douarnenez</a:t>
            </a:r>
            <a:r>
              <a:rPr lang="en-US" b="0" i="0" dirty="0">
                <a:solidFill>
                  <a:srgbClr val="4F6228"/>
                </a:solidFill>
                <a:effectLst/>
                <a:latin typeface="+mj-lt"/>
              </a:rPr>
              <a:t> and </a:t>
            </a:r>
            <a:r>
              <a:rPr lang="en-US" b="0" i="0" u="none" strike="noStrike" dirty="0">
                <a:solidFill>
                  <a:srgbClr val="4F6228"/>
                </a:solidFill>
                <a:effectLst/>
                <a:latin typeface="+mj-lt"/>
              </a:rPr>
              <a:t>Concarneau</a:t>
            </a:r>
            <a:r>
              <a:rPr lang="en-US" b="0" i="0" dirty="0">
                <a:solidFill>
                  <a:srgbClr val="4F6228"/>
                </a:solidFill>
                <a:effectLst/>
                <a:latin typeface="+mj-lt"/>
              </a:rPr>
              <a:t>, </a:t>
            </a:r>
            <a:r>
              <a:rPr lang="en-US" b="0" i="0" u="none" strike="noStrike" dirty="0">
                <a:solidFill>
                  <a:srgbClr val="4F6228"/>
                </a:solidFill>
                <a:effectLst/>
                <a:latin typeface="+mj-lt"/>
              </a:rPr>
              <a:t>Brittany</a:t>
            </a:r>
            <a:r>
              <a:rPr lang="en-US" b="0" i="0" dirty="0">
                <a:solidFill>
                  <a:srgbClr val="4F6228"/>
                </a:solidFill>
                <a:effectLst/>
                <a:latin typeface="+mj-lt"/>
              </a:rPr>
              <a:t>, directly across the </a:t>
            </a:r>
            <a:r>
              <a:rPr lang="en-US" b="0" i="0" u="none" strike="noStrike" dirty="0">
                <a:solidFill>
                  <a:srgbClr val="4F6228"/>
                </a:solidFill>
                <a:effectLst/>
                <a:latin typeface="+mj-lt"/>
              </a:rPr>
              <a:t>English Channel</a:t>
            </a:r>
            <a:r>
              <a:rPr lang="en-US" b="0" i="0" dirty="0">
                <a:solidFill>
                  <a:srgbClr val="4F6228"/>
                </a:solidFill>
                <a:effectLst/>
                <a:latin typeface="+mj-lt"/>
              </a:rPr>
              <a:t> from St. Ives.</a:t>
            </a:r>
          </a:p>
          <a:p>
            <a:endParaRPr lang="en-AU" dirty="0">
              <a:solidFill>
                <a:srgbClr val="4F6228"/>
              </a:solidFill>
              <a:latin typeface="+mj-lt"/>
            </a:endParaRPr>
          </a:p>
        </p:txBody>
      </p:sp>
      <p:sp>
        <p:nvSpPr>
          <p:cNvPr id="12" name="TextBox 11">
            <a:extLst>
              <a:ext uri="{FF2B5EF4-FFF2-40B4-BE49-F238E27FC236}">
                <a16:creationId xmlns:a16="http://schemas.microsoft.com/office/drawing/2014/main" id="{7C1A3850-5EB1-B639-ACD0-95A9A9FE341C}"/>
              </a:ext>
            </a:extLst>
          </p:cNvPr>
          <p:cNvSpPr txBox="1"/>
          <p:nvPr/>
        </p:nvSpPr>
        <p:spPr>
          <a:xfrm>
            <a:off x="460844" y="2586139"/>
            <a:ext cx="2887020" cy="3970318"/>
          </a:xfrm>
          <a:prstGeom prst="rect">
            <a:avLst/>
          </a:prstGeom>
          <a:noFill/>
        </p:spPr>
        <p:txBody>
          <a:bodyPr wrap="square">
            <a:spAutoFit/>
          </a:bodyPr>
          <a:lstStyle/>
          <a:p>
            <a:pPr algn="l"/>
            <a:r>
              <a:rPr lang="en-US" b="0" i="0" dirty="0">
                <a:solidFill>
                  <a:srgbClr val="4F6228"/>
                </a:solidFill>
                <a:effectLst/>
                <a:latin typeface="+mj-lt"/>
              </a:rPr>
              <a:t>In 1904 he debuted at the </a:t>
            </a:r>
            <a:r>
              <a:rPr lang="en-US" b="1" i="0" dirty="0">
                <a:solidFill>
                  <a:srgbClr val="4F6228"/>
                </a:solidFill>
                <a:effectLst/>
                <a:latin typeface="+mj-lt"/>
              </a:rPr>
              <a:t>Royal Academy of Arts </a:t>
            </a:r>
            <a:r>
              <a:rPr lang="en-US" b="0" i="0" dirty="0">
                <a:solidFill>
                  <a:srgbClr val="4F6228"/>
                </a:solidFill>
                <a:effectLst/>
                <a:latin typeface="+mj-lt"/>
              </a:rPr>
              <a:t>in London.</a:t>
            </a:r>
          </a:p>
          <a:p>
            <a:pPr algn="l"/>
            <a:endParaRPr lang="en-US" dirty="0">
              <a:solidFill>
                <a:srgbClr val="4F6228"/>
              </a:solidFill>
              <a:latin typeface="+mj-lt"/>
            </a:endParaRPr>
          </a:p>
          <a:p>
            <a:pPr algn="l"/>
            <a:r>
              <a:rPr lang="en-US" b="0" i="0" dirty="0">
                <a:solidFill>
                  <a:srgbClr val="4F6228"/>
                </a:solidFill>
                <a:effectLst/>
                <a:latin typeface="+mj-lt"/>
              </a:rPr>
              <a:t>He had subsequent exhibitions at the </a:t>
            </a:r>
            <a:r>
              <a:rPr lang="en-US" b="1" i="0" dirty="0">
                <a:solidFill>
                  <a:srgbClr val="4F6228"/>
                </a:solidFill>
                <a:effectLst/>
                <a:latin typeface="+mj-lt"/>
              </a:rPr>
              <a:t>St. Ives Art Club</a:t>
            </a:r>
            <a:r>
              <a:rPr lang="en-US" b="0" i="0" dirty="0">
                <a:solidFill>
                  <a:srgbClr val="4F6228"/>
                </a:solidFill>
                <a:effectLst/>
                <a:latin typeface="+mj-lt"/>
              </a:rPr>
              <a:t>, the New English Art Club, the </a:t>
            </a:r>
            <a:r>
              <a:rPr lang="en-US" b="1" i="0" dirty="0">
                <a:solidFill>
                  <a:srgbClr val="4F6228"/>
                </a:solidFill>
                <a:effectLst/>
                <a:latin typeface="+mj-lt"/>
              </a:rPr>
              <a:t>Royal West of England Academy</a:t>
            </a:r>
            <a:r>
              <a:rPr lang="en-US" b="0" i="0" dirty="0">
                <a:solidFill>
                  <a:srgbClr val="4F6228"/>
                </a:solidFill>
                <a:effectLst/>
                <a:latin typeface="+mj-lt"/>
              </a:rPr>
              <a:t>, and the </a:t>
            </a:r>
            <a:r>
              <a:rPr lang="en-US" b="1" i="0" dirty="0">
                <a:solidFill>
                  <a:srgbClr val="4F6228"/>
                </a:solidFill>
                <a:effectLst/>
                <a:latin typeface="+mj-lt"/>
              </a:rPr>
              <a:t>Society of Royal British Artists</a:t>
            </a:r>
            <a:r>
              <a:rPr lang="en-US" b="0" i="0" dirty="0">
                <a:solidFill>
                  <a:srgbClr val="4F6228"/>
                </a:solidFill>
                <a:effectLst/>
                <a:latin typeface="+mj-lt"/>
              </a:rPr>
              <a:t>, as well as in Paris, Nice, and Venice.</a:t>
            </a:r>
          </a:p>
          <a:p>
            <a:pPr algn="l"/>
            <a:br>
              <a:rPr lang="en-US" b="0" i="0" dirty="0">
                <a:solidFill>
                  <a:srgbClr val="4F6228"/>
                </a:solidFill>
                <a:effectLst/>
                <a:latin typeface="+mj-lt"/>
              </a:rPr>
            </a:br>
            <a:endParaRPr lang="en-US" b="0" i="0" dirty="0">
              <a:solidFill>
                <a:srgbClr val="4F6228"/>
              </a:solidFill>
              <a:effectLst/>
              <a:latin typeface="+mj-lt"/>
            </a:endParaRPr>
          </a:p>
        </p:txBody>
      </p:sp>
      <p:sp>
        <p:nvSpPr>
          <p:cNvPr id="14" name="TextBox 13">
            <a:extLst>
              <a:ext uri="{FF2B5EF4-FFF2-40B4-BE49-F238E27FC236}">
                <a16:creationId xmlns:a16="http://schemas.microsoft.com/office/drawing/2014/main" id="{F053E1FF-E4BF-7D35-9AAA-D8FEBCCB041D}"/>
              </a:ext>
            </a:extLst>
          </p:cNvPr>
          <p:cNvSpPr txBox="1"/>
          <p:nvPr/>
        </p:nvSpPr>
        <p:spPr>
          <a:xfrm>
            <a:off x="4679096" y="6509248"/>
            <a:ext cx="4601816" cy="307777"/>
          </a:xfrm>
          <a:prstGeom prst="rect">
            <a:avLst/>
          </a:prstGeom>
          <a:noFill/>
        </p:spPr>
        <p:txBody>
          <a:bodyPr wrap="square">
            <a:spAutoFit/>
          </a:bodyPr>
          <a:lstStyle/>
          <a:p>
            <a:r>
              <a:rPr lang="en-US" sz="1400" dirty="0">
                <a:solidFill>
                  <a:srgbClr val="4F6228"/>
                </a:solidFill>
              </a:rPr>
              <a:t>Hayley Lever, </a:t>
            </a:r>
            <a:r>
              <a:rPr lang="en-US" sz="1400" i="1" dirty="0">
                <a:solidFill>
                  <a:srgbClr val="4F6228"/>
                </a:solidFill>
              </a:rPr>
              <a:t>Fishing Boats, </a:t>
            </a:r>
            <a:r>
              <a:rPr lang="en-US" sz="1400" i="1" dirty="0" err="1">
                <a:solidFill>
                  <a:srgbClr val="4F6228"/>
                </a:solidFill>
              </a:rPr>
              <a:t>Exmouth</a:t>
            </a:r>
            <a:r>
              <a:rPr lang="en-US" sz="1400" dirty="0">
                <a:solidFill>
                  <a:srgbClr val="4F6228"/>
                </a:solidFill>
              </a:rPr>
              <a:t>, 1905</a:t>
            </a:r>
            <a:endParaRPr lang="en-AU" sz="1400" dirty="0">
              <a:solidFill>
                <a:srgbClr val="4F6228"/>
              </a:solidFill>
            </a:endParaRPr>
          </a:p>
        </p:txBody>
      </p:sp>
      <p:pic>
        <p:nvPicPr>
          <p:cNvPr id="18" name="Picture 17">
            <a:extLst>
              <a:ext uri="{FF2B5EF4-FFF2-40B4-BE49-F238E27FC236}">
                <a16:creationId xmlns:a16="http://schemas.microsoft.com/office/drawing/2014/main" id="{9B3864D4-ABC7-48DF-E0D1-D64810F0DE62}"/>
              </a:ext>
            </a:extLst>
          </p:cNvPr>
          <p:cNvPicPr>
            <a:picLocks noChangeAspect="1"/>
          </p:cNvPicPr>
          <p:nvPr/>
        </p:nvPicPr>
        <p:blipFill>
          <a:blip r:embed="rId2"/>
          <a:stretch>
            <a:fillRect/>
          </a:stretch>
        </p:blipFill>
        <p:spPr>
          <a:xfrm>
            <a:off x="3654153" y="2643094"/>
            <a:ext cx="5243329" cy="3540495"/>
          </a:xfrm>
          <a:prstGeom prst="rect">
            <a:avLst/>
          </a:prstGeom>
        </p:spPr>
      </p:pic>
    </p:spTree>
    <p:extLst>
      <p:ext uri="{BB962C8B-B14F-4D97-AF65-F5344CB8AC3E}">
        <p14:creationId xmlns:p14="http://schemas.microsoft.com/office/powerpoint/2010/main" val="28547499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09C0365-82C0-1D87-D1A4-B43FF7C36DC4}"/>
              </a:ext>
            </a:extLst>
          </p:cNvPr>
          <p:cNvSpPr txBox="1"/>
          <p:nvPr/>
        </p:nvSpPr>
        <p:spPr>
          <a:xfrm>
            <a:off x="110546" y="1268760"/>
            <a:ext cx="3237318" cy="3970318"/>
          </a:xfrm>
          <a:prstGeom prst="rect">
            <a:avLst/>
          </a:prstGeom>
          <a:noFill/>
        </p:spPr>
        <p:txBody>
          <a:bodyPr wrap="square">
            <a:spAutoFit/>
          </a:bodyPr>
          <a:lstStyle/>
          <a:p>
            <a:endParaRPr lang="en-US" b="0" i="0" dirty="0">
              <a:solidFill>
                <a:srgbClr val="4F6228"/>
              </a:solidFill>
              <a:effectLst/>
              <a:latin typeface="+mj-lt"/>
            </a:endParaRPr>
          </a:p>
          <a:p>
            <a:r>
              <a:rPr lang="en-US" b="0" i="0" dirty="0">
                <a:solidFill>
                  <a:srgbClr val="4F6228"/>
                </a:solidFill>
                <a:effectLst/>
                <a:latin typeface="+mj-lt"/>
              </a:rPr>
              <a:t>In 1908 Lever first saw the work of Post-Impressionist painter Vincent Van Gogh.</a:t>
            </a:r>
          </a:p>
          <a:p>
            <a:br>
              <a:rPr lang="en-US" b="0" i="0" dirty="0">
                <a:solidFill>
                  <a:srgbClr val="4F6228"/>
                </a:solidFill>
                <a:effectLst/>
                <a:latin typeface="+mj-lt"/>
              </a:rPr>
            </a:br>
            <a:r>
              <a:rPr lang="en-US" b="0" i="0" dirty="0">
                <a:solidFill>
                  <a:srgbClr val="4F6228"/>
                </a:solidFill>
                <a:effectLst/>
                <a:latin typeface="+mj-lt"/>
              </a:rPr>
              <a:t>The artist’s boldness in unleashed form and </a:t>
            </a:r>
            <a:r>
              <a:rPr lang="en-US" b="0" i="0" dirty="0" err="1">
                <a:solidFill>
                  <a:srgbClr val="4F6228"/>
                </a:solidFill>
                <a:effectLst/>
                <a:latin typeface="+mj-lt"/>
              </a:rPr>
              <a:t>colour</a:t>
            </a:r>
            <a:r>
              <a:rPr lang="en-US" b="0" i="0" dirty="0">
                <a:solidFill>
                  <a:srgbClr val="4F6228"/>
                </a:solidFill>
                <a:effectLst/>
                <a:latin typeface="+mj-lt"/>
              </a:rPr>
              <a:t>, and the flat two-dimensional shapes and patterns, inspired Lever.</a:t>
            </a:r>
          </a:p>
          <a:p>
            <a:endParaRPr lang="en-US" dirty="0">
              <a:solidFill>
                <a:srgbClr val="4F6228"/>
              </a:solidFill>
              <a:latin typeface="+mj-lt"/>
            </a:endParaRPr>
          </a:p>
          <a:p>
            <a:r>
              <a:rPr lang="en-US" b="0" i="0" dirty="0">
                <a:solidFill>
                  <a:srgbClr val="4F6228"/>
                </a:solidFill>
                <a:effectLst/>
                <a:latin typeface="+mj-lt"/>
              </a:rPr>
              <a:t>Lever did a series of paintings called </a:t>
            </a:r>
            <a:r>
              <a:rPr lang="en-US" b="0" i="1" dirty="0">
                <a:solidFill>
                  <a:srgbClr val="4F6228"/>
                </a:solidFill>
                <a:effectLst/>
                <a:latin typeface="+mj-lt"/>
              </a:rPr>
              <a:t>Van Gogh's Hospital, Holland</a:t>
            </a:r>
            <a:r>
              <a:rPr lang="en-US" b="0" i="0" dirty="0">
                <a:solidFill>
                  <a:srgbClr val="4F6228"/>
                </a:solidFill>
                <a:effectLst/>
                <a:latin typeface="+mj-lt"/>
              </a:rPr>
              <a:t> expressing the profound influence he felt. </a:t>
            </a:r>
            <a:endParaRPr lang="en-US" dirty="0">
              <a:solidFill>
                <a:srgbClr val="4F6228"/>
              </a:solidFill>
              <a:latin typeface="+mj-lt"/>
            </a:endParaRPr>
          </a:p>
        </p:txBody>
      </p:sp>
      <p:sp>
        <p:nvSpPr>
          <p:cNvPr id="9" name="TextBox 8">
            <a:extLst>
              <a:ext uri="{FF2B5EF4-FFF2-40B4-BE49-F238E27FC236}">
                <a16:creationId xmlns:a16="http://schemas.microsoft.com/office/drawing/2014/main" id="{2B588D1F-FD1F-1EC3-0541-1173A6A5A25F}"/>
              </a:ext>
            </a:extLst>
          </p:cNvPr>
          <p:cNvSpPr txBox="1"/>
          <p:nvPr/>
        </p:nvSpPr>
        <p:spPr>
          <a:xfrm>
            <a:off x="88555" y="177892"/>
            <a:ext cx="8640960" cy="923330"/>
          </a:xfrm>
          <a:prstGeom prst="rect">
            <a:avLst/>
          </a:prstGeom>
          <a:noFill/>
        </p:spPr>
        <p:txBody>
          <a:bodyPr wrap="square">
            <a:spAutoFit/>
          </a:bodyPr>
          <a:lstStyle/>
          <a:p>
            <a:r>
              <a:rPr lang="en-US" b="0" i="0" dirty="0">
                <a:solidFill>
                  <a:srgbClr val="4F6228"/>
                </a:solidFill>
                <a:effectLst/>
                <a:latin typeface="+mj-lt"/>
              </a:rPr>
              <a:t>In late 1904 Lever made a trip back to </a:t>
            </a:r>
            <a:r>
              <a:rPr lang="en-US" b="0" i="0" u="none" strike="noStrike" dirty="0">
                <a:solidFill>
                  <a:srgbClr val="4F6228"/>
                </a:solidFill>
                <a:effectLst/>
                <a:latin typeface="+mj-lt"/>
              </a:rPr>
              <a:t>Adelaide</a:t>
            </a:r>
            <a:r>
              <a:rPr lang="en-US" b="0" i="0" dirty="0">
                <a:solidFill>
                  <a:srgbClr val="4F6228"/>
                </a:solidFill>
                <a:effectLst/>
                <a:latin typeface="+mj-lt"/>
              </a:rPr>
              <a:t>, where his mother was dying of tuberculosis. During his twelve-month stay he staged several exhibitions, painted seascapes and taught. </a:t>
            </a:r>
          </a:p>
        </p:txBody>
      </p:sp>
      <p:sp>
        <p:nvSpPr>
          <p:cNvPr id="11" name="TextBox 10">
            <a:extLst>
              <a:ext uri="{FF2B5EF4-FFF2-40B4-BE49-F238E27FC236}">
                <a16:creationId xmlns:a16="http://schemas.microsoft.com/office/drawing/2014/main" id="{97D71DEF-554D-EC9B-5252-FE1A190681F1}"/>
              </a:ext>
            </a:extLst>
          </p:cNvPr>
          <p:cNvSpPr txBox="1"/>
          <p:nvPr/>
        </p:nvSpPr>
        <p:spPr>
          <a:xfrm>
            <a:off x="4716016" y="5793075"/>
            <a:ext cx="4572000" cy="307777"/>
          </a:xfrm>
          <a:prstGeom prst="rect">
            <a:avLst/>
          </a:prstGeom>
          <a:noFill/>
        </p:spPr>
        <p:txBody>
          <a:bodyPr wrap="square">
            <a:spAutoFit/>
          </a:bodyPr>
          <a:lstStyle/>
          <a:p>
            <a:r>
              <a:rPr lang="en-US" sz="1400" dirty="0"/>
              <a:t>Hayley Lever, </a:t>
            </a:r>
            <a:r>
              <a:rPr lang="en-US" sz="1400" i="1" dirty="0"/>
              <a:t>Van Gogh's Hospital</a:t>
            </a:r>
            <a:r>
              <a:rPr lang="en-US" sz="1400" dirty="0"/>
              <a:t>, 1908</a:t>
            </a:r>
            <a:endParaRPr lang="en-AU" sz="1400" dirty="0"/>
          </a:p>
        </p:txBody>
      </p:sp>
      <p:pic>
        <p:nvPicPr>
          <p:cNvPr id="13" name="Picture 12">
            <a:extLst>
              <a:ext uri="{FF2B5EF4-FFF2-40B4-BE49-F238E27FC236}">
                <a16:creationId xmlns:a16="http://schemas.microsoft.com/office/drawing/2014/main" id="{1939926B-CC77-D946-4E5B-7935D12BEC8E}"/>
              </a:ext>
            </a:extLst>
          </p:cNvPr>
          <p:cNvPicPr>
            <a:picLocks noChangeAspect="1"/>
          </p:cNvPicPr>
          <p:nvPr/>
        </p:nvPicPr>
        <p:blipFill>
          <a:blip r:embed="rId2"/>
          <a:stretch>
            <a:fillRect/>
          </a:stretch>
        </p:blipFill>
        <p:spPr>
          <a:xfrm>
            <a:off x="3635896" y="1628800"/>
            <a:ext cx="5093619" cy="4032448"/>
          </a:xfrm>
          <a:prstGeom prst="rect">
            <a:avLst/>
          </a:prstGeom>
        </p:spPr>
      </p:pic>
    </p:spTree>
    <p:extLst>
      <p:ext uri="{BB962C8B-B14F-4D97-AF65-F5344CB8AC3E}">
        <p14:creationId xmlns:p14="http://schemas.microsoft.com/office/powerpoint/2010/main" val="3189337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09C0365-82C0-1D87-D1A4-B43FF7C36DC4}"/>
              </a:ext>
            </a:extLst>
          </p:cNvPr>
          <p:cNvSpPr txBox="1"/>
          <p:nvPr/>
        </p:nvSpPr>
        <p:spPr>
          <a:xfrm>
            <a:off x="323528" y="116632"/>
            <a:ext cx="8820472" cy="646331"/>
          </a:xfrm>
          <a:prstGeom prst="rect">
            <a:avLst/>
          </a:prstGeom>
          <a:noFill/>
        </p:spPr>
        <p:txBody>
          <a:bodyPr wrap="square">
            <a:spAutoFit/>
          </a:bodyPr>
          <a:lstStyle/>
          <a:p>
            <a:endParaRPr lang="en-US" dirty="0">
              <a:solidFill>
                <a:srgbClr val="4F6228"/>
              </a:solidFill>
              <a:latin typeface="+mj-lt"/>
            </a:endParaRPr>
          </a:p>
          <a:p>
            <a:r>
              <a:rPr lang="en-US" dirty="0">
                <a:solidFill>
                  <a:srgbClr val="4F6228"/>
                </a:solidFill>
                <a:latin typeface="+mj-lt"/>
              </a:rPr>
              <a:t>Lever later settled permanently in America.</a:t>
            </a:r>
            <a:endParaRPr lang="en-AU" dirty="0">
              <a:solidFill>
                <a:srgbClr val="4F6228"/>
              </a:solidFill>
              <a:latin typeface="+mj-lt"/>
            </a:endParaRPr>
          </a:p>
        </p:txBody>
      </p:sp>
      <p:pic>
        <p:nvPicPr>
          <p:cNvPr id="7" name="Picture 6">
            <a:extLst>
              <a:ext uri="{FF2B5EF4-FFF2-40B4-BE49-F238E27FC236}">
                <a16:creationId xmlns:a16="http://schemas.microsoft.com/office/drawing/2014/main" id="{53A24921-213C-3165-15F5-E928044CF917}"/>
              </a:ext>
            </a:extLst>
          </p:cNvPr>
          <p:cNvPicPr>
            <a:picLocks noChangeAspect="1"/>
          </p:cNvPicPr>
          <p:nvPr/>
        </p:nvPicPr>
        <p:blipFill rotWithShape="1">
          <a:blip r:embed="rId2"/>
          <a:srcRect t="710" b="-1"/>
          <a:stretch/>
        </p:blipFill>
        <p:spPr>
          <a:xfrm>
            <a:off x="1115616" y="908720"/>
            <a:ext cx="6912768" cy="5443196"/>
          </a:xfrm>
          <a:prstGeom prst="rect">
            <a:avLst/>
          </a:prstGeom>
        </p:spPr>
      </p:pic>
      <p:sp>
        <p:nvSpPr>
          <p:cNvPr id="9" name="TextBox 8">
            <a:extLst>
              <a:ext uri="{FF2B5EF4-FFF2-40B4-BE49-F238E27FC236}">
                <a16:creationId xmlns:a16="http://schemas.microsoft.com/office/drawing/2014/main" id="{2B588D1F-FD1F-1EC3-0541-1173A6A5A25F}"/>
              </a:ext>
            </a:extLst>
          </p:cNvPr>
          <p:cNvSpPr txBox="1"/>
          <p:nvPr/>
        </p:nvSpPr>
        <p:spPr>
          <a:xfrm>
            <a:off x="179512" y="116632"/>
            <a:ext cx="8640960" cy="369332"/>
          </a:xfrm>
          <a:prstGeom prst="rect">
            <a:avLst/>
          </a:prstGeom>
          <a:noFill/>
        </p:spPr>
        <p:txBody>
          <a:bodyPr wrap="square">
            <a:spAutoFit/>
          </a:bodyPr>
          <a:lstStyle/>
          <a:p>
            <a:r>
              <a:rPr lang="en-US" b="0" i="0" dirty="0">
                <a:solidFill>
                  <a:srgbClr val="4F6228"/>
                </a:solidFill>
                <a:effectLst/>
                <a:latin typeface="+mj-lt"/>
              </a:rPr>
              <a:t> </a:t>
            </a:r>
          </a:p>
        </p:txBody>
      </p:sp>
      <p:sp>
        <p:nvSpPr>
          <p:cNvPr id="11" name="TextBox 10">
            <a:extLst>
              <a:ext uri="{FF2B5EF4-FFF2-40B4-BE49-F238E27FC236}">
                <a16:creationId xmlns:a16="http://schemas.microsoft.com/office/drawing/2014/main" id="{97D71DEF-554D-EC9B-5252-FE1A190681F1}"/>
              </a:ext>
            </a:extLst>
          </p:cNvPr>
          <p:cNvSpPr txBox="1"/>
          <p:nvPr/>
        </p:nvSpPr>
        <p:spPr>
          <a:xfrm>
            <a:off x="3347864" y="6458744"/>
            <a:ext cx="4572000" cy="307777"/>
          </a:xfrm>
          <a:prstGeom prst="rect">
            <a:avLst/>
          </a:prstGeom>
          <a:noFill/>
        </p:spPr>
        <p:txBody>
          <a:bodyPr wrap="square">
            <a:spAutoFit/>
          </a:bodyPr>
          <a:lstStyle/>
          <a:p>
            <a:r>
              <a:rPr lang="en-US" sz="1400" dirty="0"/>
              <a:t>Hayley Lever, </a:t>
            </a:r>
            <a:r>
              <a:rPr lang="en-US" sz="1400" i="1" dirty="0"/>
              <a:t>Winter, St Ives</a:t>
            </a:r>
            <a:r>
              <a:rPr lang="en-US" sz="1400" dirty="0"/>
              <a:t>, c1914</a:t>
            </a:r>
            <a:endParaRPr lang="en-AU" sz="1400" dirty="0"/>
          </a:p>
        </p:txBody>
      </p:sp>
    </p:spTree>
    <p:extLst>
      <p:ext uri="{BB962C8B-B14F-4D97-AF65-F5344CB8AC3E}">
        <p14:creationId xmlns:p14="http://schemas.microsoft.com/office/powerpoint/2010/main" val="28119045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BAC4A34-FA27-2D4C-4C2D-4A24D38DF053}"/>
              </a:ext>
            </a:extLst>
          </p:cNvPr>
          <p:cNvSpPr txBox="1"/>
          <p:nvPr/>
        </p:nvSpPr>
        <p:spPr>
          <a:xfrm>
            <a:off x="251520" y="764704"/>
            <a:ext cx="8712968" cy="2031325"/>
          </a:xfrm>
          <a:prstGeom prst="rect">
            <a:avLst/>
          </a:prstGeom>
          <a:noFill/>
        </p:spPr>
        <p:txBody>
          <a:bodyPr wrap="square" rtlCol="0">
            <a:spAutoFit/>
          </a:bodyPr>
          <a:lstStyle/>
          <a:p>
            <a:r>
              <a:rPr lang="en-US" dirty="0"/>
              <a:t>With the formation of the </a:t>
            </a:r>
            <a:r>
              <a:rPr lang="en-US" b="1" dirty="0" err="1"/>
              <a:t>Wilgie</a:t>
            </a:r>
            <a:r>
              <a:rPr lang="en-US" b="1" dirty="0"/>
              <a:t> Sketching Club </a:t>
            </a:r>
            <a:r>
              <a:rPr lang="en-US" dirty="0"/>
              <a:t>in 1889, plein air painting became popular among  Western  Australia’s artists.  </a:t>
            </a:r>
          </a:p>
          <a:p>
            <a:r>
              <a:rPr lang="en-US" dirty="0"/>
              <a:t> </a:t>
            </a:r>
          </a:p>
          <a:p>
            <a:r>
              <a:rPr lang="en-US" dirty="0"/>
              <a:t>The  Economic  Depression  of  the  1890s encouraged a number of artists with experience in Australian Impressionism in Victoria and NSW to seek financial opportunities in Western Australia. </a:t>
            </a:r>
          </a:p>
          <a:p>
            <a:endParaRPr lang="en-US" dirty="0"/>
          </a:p>
        </p:txBody>
      </p:sp>
      <p:sp>
        <p:nvSpPr>
          <p:cNvPr id="3" name="TextBox 2">
            <a:extLst>
              <a:ext uri="{FF2B5EF4-FFF2-40B4-BE49-F238E27FC236}">
                <a16:creationId xmlns:a16="http://schemas.microsoft.com/office/drawing/2014/main" id="{219B33AB-D87E-D11C-4058-57B50E88AC0B}"/>
              </a:ext>
            </a:extLst>
          </p:cNvPr>
          <p:cNvSpPr txBox="1"/>
          <p:nvPr/>
        </p:nvSpPr>
        <p:spPr>
          <a:xfrm>
            <a:off x="251520" y="188640"/>
            <a:ext cx="4752528" cy="400110"/>
          </a:xfrm>
          <a:prstGeom prst="rect">
            <a:avLst/>
          </a:prstGeom>
          <a:noFill/>
        </p:spPr>
        <p:txBody>
          <a:bodyPr wrap="square" rtlCol="0">
            <a:spAutoFit/>
          </a:bodyPr>
          <a:lstStyle/>
          <a:p>
            <a:r>
              <a:rPr lang="en-AU" sz="2000" b="1" dirty="0"/>
              <a:t>Western Australia</a:t>
            </a:r>
          </a:p>
        </p:txBody>
      </p:sp>
      <p:sp>
        <p:nvSpPr>
          <p:cNvPr id="5" name="TextBox 4">
            <a:extLst>
              <a:ext uri="{FF2B5EF4-FFF2-40B4-BE49-F238E27FC236}">
                <a16:creationId xmlns:a16="http://schemas.microsoft.com/office/drawing/2014/main" id="{03008AF8-9FBE-B753-AECE-72248DFDC85F}"/>
              </a:ext>
            </a:extLst>
          </p:cNvPr>
          <p:cNvSpPr txBox="1"/>
          <p:nvPr/>
        </p:nvSpPr>
        <p:spPr>
          <a:xfrm>
            <a:off x="179512" y="6300028"/>
            <a:ext cx="4572000" cy="307777"/>
          </a:xfrm>
          <a:prstGeom prst="rect">
            <a:avLst/>
          </a:prstGeom>
          <a:noFill/>
        </p:spPr>
        <p:txBody>
          <a:bodyPr wrap="square">
            <a:spAutoFit/>
          </a:bodyPr>
          <a:lstStyle/>
          <a:p>
            <a:r>
              <a:rPr lang="en-AU" sz="1400" dirty="0"/>
              <a:t>George Pitt Morison, </a:t>
            </a:r>
            <a:r>
              <a:rPr lang="en-AU" sz="1400" i="1" dirty="0"/>
              <a:t>Hillside</a:t>
            </a:r>
          </a:p>
        </p:txBody>
      </p:sp>
      <p:pic>
        <p:nvPicPr>
          <p:cNvPr id="7" name="Picture 6">
            <a:extLst>
              <a:ext uri="{FF2B5EF4-FFF2-40B4-BE49-F238E27FC236}">
                <a16:creationId xmlns:a16="http://schemas.microsoft.com/office/drawing/2014/main" id="{9FB0885B-7991-79BD-AAFD-44B32314EBA4}"/>
              </a:ext>
            </a:extLst>
          </p:cNvPr>
          <p:cNvPicPr>
            <a:picLocks noChangeAspect="1"/>
          </p:cNvPicPr>
          <p:nvPr/>
        </p:nvPicPr>
        <p:blipFill>
          <a:blip r:embed="rId2"/>
          <a:stretch>
            <a:fillRect/>
          </a:stretch>
        </p:blipFill>
        <p:spPr>
          <a:xfrm>
            <a:off x="3245064" y="2796029"/>
            <a:ext cx="5150075" cy="3850410"/>
          </a:xfrm>
          <a:prstGeom prst="rect">
            <a:avLst/>
          </a:prstGeom>
        </p:spPr>
      </p:pic>
      <p:sp>
        <p:nvSpPr>
          <p:cNvPr id="9" name="TextBox 8">
            <a:extLst>
              <a:ext uri="{FF2B5EF4-FFF2-40B4-BE49-F238E27FC236}">
                <a16:creationId xmlns:a16="http://schemas.microsoft.com/office/drawing/2014/main" id="{5BA34593-C7DE-3BDE-5265-EEF48E71D7A8}"/>
              </a:ext>
            </a:extLst>
          </p:cNvPr>
          <p:cNvSpPr txBox="1"/>
          <p:nvPr/>
        </p:nvSpPr>
        <p:spPr>
          <a:xfrm>
            <a:off x="251520" y="3026428"/>
            <a:ext cx="2736304" cy="2308324"/>
          </a:xfrm>
          <a:prstGeom prst="rect">
            <a:avLst/>
          </a:prstGeom>
          <a:noFill/>
        </p:spPr>
        <p:txBody>
          <a:bodyPr wrap="square">
            <a:spAutoFit/>
          </a:bodyPr>
          <a:lstStyle/>
          <a:p>
            <a:r>
              <a:rPr lang="en-US" dirty="0"/>
              <a:t>Principal among these artists was </a:t>
            </a:r>
            <a:r>
              <a:rPr lang="en-US" b="1" dirty="0"/>
              <a:t>George Pitt Morison </a:t>
            </a:r>
            <a:r>
              <a:rPr lang="en-AU" b="0" i="0" dirty="0">
                <a:solidFill>
                  <a:srgbClr val="4F6228"/>
                </a:solidFill>
                <a:effectLst/>
                <a:latin typeface="+mj-lt"/>
              </a:rPr>
              <a:t>(1861 - 1946)</a:t>
            </a:r>
            <a:r>
              <a:rPr lang="en-US" dirty="0"/>
              <a:t>, who had studied at the </a:t>
            </a:r>
            <a:r>
              <a:rPr lang="en-US" b="1" dirty="0"/>
              <a:t>National Gallery of Victoria </a:t>
            </a:r>
            <a:r>
              <a:rPr lang="en-US" dirty="0"/>
              <a:t>School and painted at the artists’ camps.</a:t>
            </a:r>
            <a:endParaRPr lang="en-AU" dirty="0"/>
          </a:p>
        </p:txBody>
      </p:sp>
    </p:spTree>
    <p:extLst>
      <p:ext uri="{BB962C8B-B14F-4D97-AF65-F5344CB8AC3E}">
        <p14:creationId xmlns:p14="http://schemas.microsoft.com/office/powerpoint/2010/main" val="10663464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F5F64C3-EBA9-8BD6-37C1-B9A03E714C92}"/>
              </a:ext>
            </a:extLst>
          </p:cNvPr>
          <p:cNvSpPr txBox="1"/>
          <p:nvPr/>
        </p:nvSpPr>
        <p:spPr>
          <a:xfrm>
            <a:off x="395536" y="188640"/>
            <a:ext cx="7884368" cy="1200329"/>
          </a:xfrm>
          <a:prstGeom prst="rect">
            <a:avLst/>
          </a:prstGeom>
          <a:noFill/>
        </p:spPr>
        <p:txBody>
          <a:bodyPr wrap="square">
            <a:spAutoFit/>
          </a:bodyPr>
          <a:lstStyle/>
          <a:p>
            <a:r>
              <a:rPr lang="en-US" dirty="0"/>
              <a:t>In 1890, an inheritance enabled him to study in Paris at the </a:t>
            </a:r>
            <a:r>
              <a:rPr lang="en-US" b="1" dirty="0"/>
              <a:t>Académie Julian, </a:t>
            </a:r>
            <a:r>
              <a:rPr lang="en-US" dirty="0"/>
              <a:t>where he became friends with </a:t>
            </a:r>
            <a:r>
              <a:rPr lang="en-US" b="1" dirty="0"/>
              <a:t>E. Phillips Fox </a:t>
            </a:r>
            <a:r>
              <a:rPr lang="en-US" dirty="0"/>
              <a:t>and </a:t>
            </a:r>
            <a:r>
              <a:rPr lang="en-US" b="1" dirty="0"/>
              <a:t>Tudor St George Tucker</a:t>
            </a:r>
            <a:r>
              <a:rPr lang="en-US" dirty="0"/>
              <a:t>, and American Impressionists who encouraged him to paint at the artists’ colonies in </a:t>
            </a:r>
            <a:r>
              <a:rPr lang="en-US" dirty="0" err="1"/>
              <a:t>Etaples</a:t>
            </a:r>
            <a:r>
              <a:rPr lang="en-US" dirty="0"/>
              <a:t> and along French Coast.</a:t>
            </a:r>
            <a:endParaRPr lang="en-AU" dirty="0"/>
          </a:p>
        </p:txBody>
      </p:sp>
      <p:sp>
        <p:nvSpPr>
          <p:cNvPr id="5" name="TextBox 4">
            <a:extLst>
              <a:ext uri="{FF2B5EF4-FFF2-40B4-BE49-F238E27FC236}">
                <a16:creationId xmlns:a16="http://schemas.microsoft.com/office/drawing/2014/main" id="{41AE7A55-4FAB-5F69-4831-3B314B6EE354}"/>
              </a:ext>
            </a:extLst>
          </p:cNvPr>
          <p:cNvSpPr txBox="1"/>
          <p:nvPr/>
        </p:nvSpPr>
        <p:spPr>
          <a:xfrm>
            <a:off x="2627784" y="6550223"/>
            <a:ext cx="4572000" cy="307777"/>
          </a:xfrm>
          <a:prstGeom prst="rect">
            <a:avLst/>
          </a:prstGeom>
          <a:noFill/>
        </p:spPr>
        <p:txBody>
          <a:bodyPr wrap="square">
            <a:spAutoFit/>
          </a:bodyPr>
          <a:lstStyle/>
          <a:p>
            <a:r>
              <a:rPr lang="en-US" sz="1400" dirty="0"/>
              <a:t>George Pitt Morison, </a:t>
            </a:r>
            <a:r>
              <a:rPr lang="en-US" sz="1400" i="1" dirty="0"/>
              <a:t>Dappled Sunlight</a:t>
            </a:r>
            <a:endParaRPr lang="en-AU" sz="1400" i="1" dirty="0"/>
          </a:p>
        </p:txBody>
      </p:sp>
      <p:pic>
        <p:nvPicPr>
          <p:cNvPr id="7" name="Picture 6">
            <a:extLst>
              <a:ext uri="{FF2B5EF4-FFF2-40B4-BE49-F238E27FC236}">
                <a16:creationId xmlns:a16="http://schemas.microsoft.com/office/drawing/2014/main" id="{CBA1AECA-201C-FA12-9A9C-86B11D2C2F40}"/>
              </a:ext>
            </a:extLst>
          </p:cNvPr>
          <p:cNvPicPr>
            <a:picLocks noChangeAspect="1"/>
          </p:cNvPicPr>
          <p:nvPr/>
        </p:nvPicPr>
        <p:blipFill>
          <a:blip r:embed="rId2"/>
          <a:stretch>
            <a:fillRect/>
          </a:stretch>
        </p:blipFill>
        <p:spPr>
          <a:xfrm>
            <a:off x="1139283" y="1550719"/>
            <a:ext cx="6396874" cy="4778929"/>
          </a:xfrm>
          <a:prstGeom prst="rect">
            <a:avLst/>
          </a:prstGeom>
        </p:spPr>
      </p:pic>
    </p:spTree>
    <p:extLst>
      <p:ext uri="{BB962C8B-B14F-4D97-AF65-F5344CB8AC3E}">
        <p14:creationId xmlns:p14="http://schemas.microsoft.com/office/powerpoint/2010/main" val="25226685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13E922D-DF4E-3E4F-E490-A847390E0823}"/>
              </a:ext>
            </a:extLst>
          </p:cNvPr>
          <p:cNvSpPr txBox="1"/>
          <p:nvPr/>
        </p:nvSpPr>
        <p:spPr>
          <a:xfrm>
            <a:off x="382812" y="332656"/>
            <a:ext cx="8437660" cy="1477328"/>
          </a:xfrm>
          <a:prstGeom prst="rect">
            <a:avLst/>
          </a:prstGeom>
          <a:noFill/>
        </p:spPr>
        <p:txBody>
          <a:bodyPr wrap="square">
            <a:spAutoFit/>
          </a:bodyPr>
          <a:lstStyle/>
          <a:p>
            <a:r>
              <a:rPr lang="en-US" b="0" i="0" dirty="0">
                <a:solidFill>
                  <a:srgbClr val="4F6228"/>
                </a:solidFill>
                <a:effectLst/>
                <a:latin typeface="+mj-lt"/>
              </a:rPr>
              <a:t>After returning to Melbourne in 1893, Morison moved to Fremantle in 1894 where he was appointed an assistant in art at the Public Library, Perth, in 1906 and later appointed curator of Art and Arts &amp; Crafts at the Museum and Art Gallery of Western Australia</a:t>
            </a:r>
            <a:r>
              <a:rPr lang="en-US" b="0" i="0" dirty="0">
                <a:solidFill>
                  <a:srgbClr val="0A0905"/>
                </a:solidFill>
                <a:effectLst/>
                <a:latin typeface="BrandonTextWeb-Regular"/>
              </a:rPr>
              <a:t>. He </a:t>
            </a:r>
            <a:r>
              <a:rPr lang="en-US" b="0" i="0" dirty="0">
                <a:solidFill>
                  <a:srgbClr val="4F6228"/>
                </a:solidFill>
                <a:effectLst/>
                <a:latin typeface="+mj-lt"/>
              </a:rPr>
              <a:t>was a key figure in establishing the </a:t>
            </a:r>
            <a:r>
              <a:rPr lang="en-US" b="1" i="0" dirty="0">
                <a:solidFill>
                  <a:srgbClr val="4F6228"/>
                </a:solidFill>
                <a:effectLst/>
                <a:latin typeface="+mj-lt"/>
              </a:rPr>
              <a:t>Perth </a:t>
            </a:r>
          </a:p>
          <a:p>
            <a:r>
              <a:rPr lang="en-US" b="1" i="0" dirty="0">
                <a:solidFill>
                  <a:srgbClr val="4F6228"/>
                </a:solidFill>
                <a:effectLst/>
                <a:latin typeface="+mj-lt"/>
              </a:rPr>
              <a:t>Technical School</a:t>
            </a:r>
            <a:r>
              <a:rPr lang="en-US" b="0" i="0" dirty="0">
                <a:solidFill>
                  <a:srgbClr val="4F6228"/>
                </a:solidFill>
                <a:effectLst/>
                <a:latin typeface="+mj-lt"/>
              </a:rPr>
              <a:t>.</a:t>
            </a:r>
            <a:endParaRPr lang="en-AU" dirty="0">
              <a:solidFill>
                <a:srgbClr val="4F6228"/>
              </a:solidFill>
              <a:latin typeface="+mj-lt"/>
            </a:endParaRPr>
          </a:p>
        </p:txBody>
      </p:sp>
      <p:pic>
        <p:nvPicPr>
          <p:cNvPr id="5" name="Picture 4">
            <a:extLst>
              <a:ext uri="{FF2B5EF4-FFF2-40B4-BE49-F238E27FC236}">
                <a16:creationId xmlns:a16="http://schemas.microsoft.com/office/drawing/2014/main" id="{507D8029-0EA6-DEE5-4B4E-5C4A0DD095CB}"/>
              </a:ext>
            </a:extLst>
          </p:cNvPr>
          <p:cNvPicPr>
            <a:picLocks noChangeAspect="1"/>
          </p:cNvPicPr>
          <p:nvPr/>
        </p:nvPicPr>
        <p:blipFill>
          <a:blip r:embed="rId2"/>
          <a:stretch>
            <a:fillRect/>
          </a:stretch>
        </p:blipFill>
        <p:spPr>
          <a:xfrm>
            <a:off x="4882503" y="1444194"/>
            <a:ext cx="4043487" cy="2746383"/>
          </a:xfrm>
          <a:prstGeom prst="rect">
            <a:avLst/>
          </a:prstGeom>
        </p:spPr>
      </p:pic>
      <p:sp>
        <p:nvSpPr>
          <p:cNvPr id="7" name="TextBox 6">
            <a:extLst>
              <a:ext uri="{FF2B5EF4-FFF2-40B4-BE49-F238E27FC236}">
                <a16:creationId xmlns:a16="http://schemas.microsoft.com/office/drawing/2014/main" id="{05470174-D32B-9ED1-B1BC-A3220896A4EE}"/>
              </a:ext>
            </a:extLst>
          </p:cNvPr>
          <p:cNvSpPr txBox="1"/>
          <p:nvPr/>
        </p:nvSpPr>
        <p:spPr>
          <a:xfrm>
            <a:off x="4882503" y="4282423"/>
            <a:ext cx="4572000" cy="307777"/>
          </a:xfrm>
          <a:prstGeom prst="rect">
            <a:avLst/>
          </a:prstGeom>
          <a:noFill/>
        </p:spPr>
        <p:txBody>
          <a:bodyPr wrap="square">
            <a:spAutoFit/>
          </a:bodyPr>
          <a:lstStyle/>
          <a:p>
            <a:r>
              <a:rPr lang="en-US" sz="1400" dirty="0"/>
              <a:t>George Pitt Morison, </a:t>
            </a:r>
            <a:r>
              <a:rPr lang="en-US" sz="1400" i="1" dirty="0"/>
              <a:t>Farmyard with Haystack</a:t>
            </a:r>
            <a:endParaRPr lang="en-AU" sz="1400" i="1" dirty="0"/>
          </a:p>
        </p:txBody>
      </p:sp>
      <p:sp>
        <p:nvSpPr>
          <p:cNvPr id="9" name="TextBox 8">
            <a:extLst>
              <a:ext uri="{FF2B5EF4-FFF2-40B4-BE49-F238E27FC236}">
                <a16:creationId xmlns:a16="http://schemas.microsoft.com/office/drawing/2014/main" id="{07260AD8-8732-E62D-9F47-484BC96C8CB7}"/>
              </a:ext>
            </a:extLst>
          </p:cNvPr>
          <p:cNvSpPr txBox="1"/>
          <p:nvPr/>
        </p:nvSpPr>
        <p:spPr>
          <a:xfrm>
            <a:off x="80832" y="6488668"/>
            <a:ext cx="4596848" cy="307777"/>
          </a:xfrm>
          <a:prstGeom prst="rect">
            <a:avLst/>
          </a:prstGeom>
          <a:noFill/>
        </p:spPr>
        <p:txBody>
          <a:bodyPr wrap="square">
            <a:spAutoFit/>
          </a:bodyPr>
          <a:lstStyle/>
          <a:p>
            <a:r>
              <a:rPr lang="en-US" sz="1400" dirty="0"/>
              <a:t>George Pitt Morison, </a:t>
            </a:r>
            <a:r>
              <a:rPr lang="en-US" sz="1400" i="1" dirty="0"/>
              <a:t>French Landscape</a:t>
            </a:r>
            <a:endParaRPr lang="en-AU" sz="1400" i="1" dirty="0"/>
          </a:p>
        </p:txBody>
      </p:sp>
      <p:pic>
        <p:nvPicPr>
          <p:cNvPr id="11" name="Picture 10">
            <a:extLst>
              <a:ext uri="{FF2B5EF4-FFF2-40B4-BE49-F238E27FC236}">
                <a16:creationId xmlns:a16="http://schemas.microsoft.com/office/drawing/2014/main" id="{5F6D3DC8-11E7-AA88-1E05-733E93A6AD38}"/>
              </a:ext>
            </a:extLst>
          </p:cNvPr>
          <p:cNvPicPr>
            <a:picLocks noChangeAspect="1"/>
          </p:cNvPicPr>
          <p:nvPr/>
        </p:nvPicPr>
        <p:blipFill>
          <a:blip r:embed="rId3"/>
          <a:stretch>
            <a:fillRect/>
          </a:stretch>
        </p:blipFill>
        <p:spPr>
          <a:xfrm>
            <a:off x="382812" y="2919295"/>
            <a:ext cx="4171540" cy="3341810"/>
          </a:xfrm>
          <a:prstGeom prst="rect">
            <a:avLst/>
          </a:prstGeom>
        </p:spPr>
      </p:pic>
    </p:spTree>
    <p:extLst>
      <p:ext uri="{BB962C8B-B14F-4D97-AF65-F5344CB8AC3E}">
        <p14:creationId xmlns:p14="http://schemas.microsoft.com/office/powerpoint/2010/main" val="15064956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668141A-097A-B2C4-6F4B-4893D3BC7928}"/>
              </a:ext>
            </a:extLst>
          </p:cNvPr>
          <p:cNvSpPr txBox="1"/>
          <p:nvPr/>
        </p:nvSpPr>
        <p:spPr>
          <a:xfrm>
            <a:off x="179512" y="335846"/>
            <a:ext cx="8640960" cy="1754326"/>
          </a:xfrm>
          <a:prstGeom prst="rect">
            <a:avLst/>
          </a:prstGeom>
          <a:noFill/>
        </p:spPr>
        <p:txBody>
          <a:bodyPr wrap="square">
            <a:spAutoFit/>
          </a:bodyPr>
          <a:lstStyle/>
          <a:p>
            <a:r>
              <a:rPr lang="en-US" b="1" i="0" dirty="0">
                <a:solidFill>
                  <a:srgbClr val="4F6228"/>
                </a:solidFill>
                <a:effectLst/>
                <a:latin typeface="+mj-lt"/>
              </a:rPr>
              <a:t>Florence Ada Fuller </a:t>
            </a:r>
            <a:r>
              <a:rPr lang="en-US" b="0" i="0" dirty="0">
                <a:solidFill>
                  <a:srgbClr val="4F6228"/>
                </a:solidFill>
                <a:effectLst/>
                <a:latin typeface="+mj-lt"/>
              </a:rPr>
              <a:t>(1867–1946), immigrated as a child to Melbourne where she studied at the </a:t>
            </a:r>
            <a:r>
              <a:rPr lang="en-US" b="1" i="0" dirty="0">
                <a:solidFill>
                  <a:srgbClr val="4F6228"/>
                </a:solidFill>
                <a:effectLst/>
                <a:latin typeface="+mj-lt"/>
              </a:rPr>
              <a:t>National Gallery School</a:t>
            </a:r>
            <a:r>
              <a:rPr lang="en-US" b="0" i="0" dirty="0">
                <a:solidFill>
                  <a:srgbClr val="4F6228"/>
                </a:solidFill>
                <a:effectLst/>
                <a:latin typeface="+mj-lt"/>
              </a:rPr>
              <a:t>,  and worked as a governess before opening a studio </a:t>
            </a:r>
            <a:r>
              <a:rPr lang="en-US" b="0" i="0" dirty="0" err="1">
                <a:solidFill>
                  <a:srgbClr val="4F6228"/>
                </a:solidFill>
                <a:effectLst/>
                <a:latin typeface="+mj-lt"/>
              </a:rPr>
              <a:t>specialising</a:t>
            </a:r>
            <a:r>
              <a:rPr lang="en-US" b="0" i="0" dirty="0">
                <a:solidFill>
                  <a:srgbClr val="4F6228"/>
                </a:solidFill>
                <a:effectLst/>
                <a:latin typeface="+mj-lt"/>
              </a:rPr>
              <a:t> in portraits in 1886. </a:t>
            </a:r>
          </a:p>
          <a:p>
            <a:endParaRPr lang="en-US" dirty="0">
              <a:solidFill>
                <a:srgbClr val="4F6228"/>
              </a:solidFill>
              <a:latin typeface="+mj-lt"/>
            </a:endParaRPr>
          </a:p>
          <a:p>
            <a:r>
              <a:rPr lang="en-US" b="0" i="0" dirty="0">
                <a:solidFill>
                  <a:srgbClr val="4F6228"/>
                </a:solidFill>
                <a:effectLst/>
                <a:latin typeface="+mj-lt"/>
              </a:rPr>
              <a:t>Three years later, she won the prize for the best portrait by an artist under 25 at the inaugural exhibition of the </a:t>
            </a:r>
            <a:r>
              <a:rPr lang="en-US" b="1" i="0" dirty="0">
                <a:solidFill>
                  <a:srgbClr val="4F6228"/>
                </a:solidFill>
                <a:effectLst/>
                <a:latin typeface="+mj-lt"/>
              </a:rPr>
              <a:t>Victorian Artists' Society</a:t>
            </a:r>
            <a:r>
              <a:rPr lang="en-US" b="0" i="0" dirty="0">
                <a:solidFill>
                  <a:srgbClr val="4F6228"/>
                </a:solidFill>
                <a:effectLst/>
                <a:latin typeface="+mj-lt"/>
              </a:rPr>
              <a:t>. </a:t>
            </a:r>
            <a:endParaRPr lang="en-AU" dirty="0">
              <a:solidFill>
                <a:srgbClr val="4F6228"/>
              </a:solidFill>
              <a:latin typeface="+mj-lt"/>
            </a:endParaRPr>
          </a:p>
        </p:txBody>
      </p:sp>
      <p:sp>
        <p:nvSpPr>
          <p:cNvPr id="7" name="TextBox 6">
            <a:extLst>
              <a:ext uri="{FF2B5EF4-FFF2-40B4-BE49-F238E27FC236}">
                <a16:creationId xmlns:a16="http://schemas.microsoft.com/office/drawing/2014/main" id="{DE50AC4B-80DB-3991-45B1-150DC18744CE}"/>
              </a:ext>
            </a:extLst>
          </p:cNvPr>
          <p:cNvSpPr txBox="1"/>
          <p:nvPr/>
        </p:nvSpPr>
        <p:spPr>
          <a:xfrm>
            <a:off x="467544" y="6150997"/>
            <a:ext cx="4572000" cy="307777"/>
          </a:xfrm>
          <a:prstGeom prst="rect">
            <a:avLst/>
          </a:prstGeom>
          <a:noFill/>
        </p:spPr>
        <p:txBody>
          <a:bodyPr wrap="square">
            <a:spAutoFit/>
          </a:bodyPr>
          <a:lstStyle/>
          <a:p>
            <a:r>
              <a:rPr lang="en-AU" sz="1400" dirty="0"/>
              <a:t>Florence Fuller, </a:t>
            </a:r>
            <a:r>
              <a:rPr lang="en-AU" sz="1400" i="1" dirty="0"/>
              <a:t>Weary, </a:t>
            </a:r>
            <a:r>
              <a:rPr lang="en-AU" sz="1400" dirty="0"/>
              <a:t>1888</a:t>
            </a:r>
          </a:p>
        </p:txBody>
      </p:sp>
      <p:pic>
        <p:nvPicPr>
          <p:cNvPr id="3" name="Picture 2">
            <a:extLst>
              <a:ext uri="{FF2B5EF4-FFF2-40B4-BE49-F238E27FC236}">
                <a16:creationId xmlns:a16="http://schemas.microsoft.com/office/drawing/2014/main" id="{9A77D438-364E-1938-E56B-6B9D6BC96CB8}"/>
              </a:ext>
            </a:extLst>
          </p:cNvPr>
          <p:cNvPicPr>
            <a:picLocks noChangeAspect="1"/>
          </p:cNvPicPr>
          <p:nvPr/>
        </p:nvPicPr>
        <p:blipFill>
          <a:blip r:embed="rId2"/>
          <a:stretch>
            <a:fillRect/>
          </a:stretch>
        </p:blipFill>
        <p:spPr>
          <a:xfrm>
            <a:off x="4572000" y="2090172"/>
            <a:ext cx="3472995" cy="4558727"/>
          </a:xfrm>
          <a:prstGeom prst="rect">
            <a:avLst/>
          </a:prstGeom>
        </p:spPr>
      </p:pic>
    </p:spTree>
    <p:extLst>
      <p:ext uri="{BB962C8B-B14F-4D97-AF65-F5344CB8AC3E}">
        <p14:creationId xmlns:p14="http://schemas.microsoft.com/office/powerpoint/2010/main" val="18726712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056B3B6-E07E-8D35-D9FD-D80BBB876815}"/>
              </a:ext>
            </a:extLst>
          </p:cNvPr>
          <p:cNvSpPr txBox="1"/>
          <p:nvPr/>
        </p:nvSpPr>
        <p:spPr>
          <a:xfrm>
            <a:off x="390705" y="260648"/>
            <a:ext cx="8213744" cy="646331"/>
          </a:xfrm>
          <a:prstGeom prst="rect">
            <a:avLst/>
          </a:prstGeom>
          <a:noFill/>
        </p:spPr>
        <p:txBody>
          <a:bodyPr wrap="square" rtlCol="0">
            <a:spAutoFit/>
          </a:bodyPr>
          <a:lstStyle/>
          <a:p>
            <a:r>
              <a:rPr lang="en-US" b="0" i="0" dirty="0">
                <a:solidFill>
                  <a:srgbClr val="4F6228"/>
                </a:solidFill>
                <a:effectLst/>
                <a:latin typeface="+mj-lt"/>
              </a:rPr>
              <a:t>Gill's landscapes and some of his interiors show that he was interested in the accurate rendering of light—a rare quality in Adelaide before 1900.</a:t>
            </a:r>
            <a:endParaRPr lang="en-AU" dirty="0">
              <a:solidFill>
                <a:srgbClr val="4F6228"/>
              </a:solidFill>
              <a:latin typeface="+mj-lt"/>
            </a:endParaRPr>
          </a:p>
        </p:txBody>
      </p:sp>
      <p:pic>
        <p:nvPicPr>
          <p:cNvPr id="4" name="Picture 3">
            <a:extLst>
              <a:ext uri="{FF2B5EF4-FFF2-40B4-BE49-F238E27FC236}">
                <a16:creationId xmlns:a16="http://schemas.microsoft.com/office/drawing/2014/main" id="{AAC22984-D7CF-46CC-4155-35AEACADD897}"/>
              </a:ext>
            </a:extLst>
          </p:cNvPr>
          <p:cNvPicPr>
            <a:picLocks noChangeAspect="1"/>
          </p:cNvPicPr>
          <p:nvPr/>
        </p:nvPicPr>
        <p:blipFill rotWithShape="1">
          <a:blip r:embed="rId2"/>
          <a:srcRect/>
          <a:stretch/>
        </p:blipFill>
        <p:spPr>
          <a:xfrm>
            <a:off x="5076056" y="1340768"/>
            <a:ext cx="3409733" cy="4551067"/>
          </a:xfrm>
          <a:prstGeom prst="rect">
            <a:avLst/>
          </a:prstGeom>
        </p:spPr>
      </p:pic>
      <p:sp>
        <p:nvSpPr>
          <p:cNvPr id="6" name="TextBox 5">
            <a:extLst>
              <a:ext uri="{FF2B5EF4-FFF2-40B4-BE49-F238E27FC236}">
                <a16:creationId xmlns:a16="http://schemas.microsoft.com/office/drawing/2014/main" id="{7B38BA77-36EC-9F77-5DC6-91C5A828E1CE}"/>
              </a:ext>
            </a:extLst>
          </p:cNvPr>
          <p:cNvSpPr txBox="1"/>
          <p:nvPr/>
        </p:nvSpPr>
        <p:spPr>
          <a:xfrm>
            <a:off x="390705" y="6011415"/>
            <a:ext cx="4572000" cy="307777"/>
          </a:xfrm>
          <a:prstGeom prst="rect">
            <a:avLst/>
          </a:prstGeom>
          <a:noFill/>
        </p:spPr>
        <p:txBody>
          <a:bodyPr wrap="square">
            <a:spAutoFit/>
          </a:bodyPr>
          <a:lstStyle/>
          <a:p>
            <a:r>
              <a:rPr lang="en-US" sz="1400" dirty="0"/>
              <a:t>H P Gill, </a:t>
            </a:r>
            <a:r>
              <a:rPr lang="en-US" sz="1400" i="1" dirty="0"/>
              <a:t>Moored boats with Jetty,  Port Lincoln</a:t>
            </a:r>
            <a:r>
              <a:rPr lang="en-US" sz="1400" dirty="0"/>
              <a:t>, 1903</a:t>
            </a:r>
            <a:endParaRPr lang="en-AU" sz="1400" dirty="0"/>
          </a:p>
        </p:txBody>
      </p:sp>
      <p:sp>
        <p:nvSpPr>
          <p:cNvPr id="8" name="TextBox 7">
            <a:extLst>
              <a:ext uri="{FF2B5EF4-FFF2-40B4-BE49-F238E27FC236}">
                <a16:creationId xmlns:a16="http://schemas.microsoft.com/office/drawing/2014/main" id="{711F7A09-D181-6C19-F6AD-5410F685D8F3}"/>
              </a:ext>
            </a:extLst>
          </p:cNvPr>
          <p:cNvSpPr txBox="1"/>
          <p:nvPr/>
        </p:nvSpPr>
        <p:spPr>
          <a:xfrm>
            <a:off x="390705" y="1484784"/>
            <a:ext cx="4572000" cy="3139321"/>
          </a:xfrm>
          <a:prstGeom prst="rect">
            <a:avLst/>
          </a:prstGeom>
          <a:noFill/>
        </p:spPr>
        <p:txBody>
          <a:bodyPr wrap="square">
            <a:spAutoFit/>
          </a:bodyPr>
          <a:lstStyle/>
          <a:p>
            <a:r>
              <a:rPr lang="en-US" b="0" i="0" dirty="0">
                <a:solidFill>
                  <a:srgbClr val="4F6228"/>
                </a:solidFill>
                <a:effectLst/>
                <a:latin typeface="+mj-lt"/>
              </a:rPr>
              <a:t>He was appointed honorary curator of the </a:t>
            </a:r>
            <a:r>
              <a:rPr lang="en-US" b="1" i="0" u="none" strike="noStrike" dirty="0">
                <a:solidFill>
                  <a:srgbClr val="4F6228"/>
                </a:solidFill>
                <a:effectLst/>
                <a:latin typeface="+mj-lt"/>
              </a:rPr>
              <a:t>Art Gallery of South Australia</a:t>
            </a:r>
            <a:r>
              <a:rPr lang="en-US" b="0" i="0" dirty="0">
                <a:solidFill>
                  <a:srgbClr val="4F6228"/>
                </a:solidFill>
                <a:effectLst/>
                <a:latin typeface="+mj-lt"/>
              </a:rPr>
              <a:t>, and was also responsible for purchasing works of young Australian artists such as </a:t>
            </a:r>
            <a:r>
              <a:rPr lang="en-US" b="0" i="0" u="none" strike="noStrike" dirty="0">
                <a:solidFill>
                  <a:srgbClr val="4F6228"/>
                </a:solidFill>
                <a:effectLst/>
                <a:latin typeface="+mj-lt"/>
              </a:rPr>
              <a:t>Tom Roberts</a:t>
            </a:r>
            <a:r>
              <a:rPr lang="en-US" b="0" i="0" dirty="0">
                <a:solidFill>
                  <a:srgbClr val="4F6228"/>
                </a:solidFill>
                <a:effectLst/>
                <a:latin typeface="+mj-lt"/>
              </a:rPr>
              <a:t>, </a:t>
            </a:r>
            <a:r>
              <a:rPr lang="en-US" b="0" i="0" u="none" strike="noStrike" dirty="0">
                <a:solidFill>
                  <a:srgbClr val="4F6228"/>
                </a:solidFill>
                <a:effectLst/>
                <a:latin typeface="+mj-lt"/>
              </a:rPr>
              <a:t>Hans </a:t>
            </a:r>
            <a:r>
              <a:rPr lang="en-US" b="0" i="0" u="none" strike="noStrike" dirty="0" err="1">
                <a:solidFill>
                  <a:srgbClr val="4F6228"/>
                </a:solidFill>
                <a:effectLst/>
                <a:latin typeface="+mj-lt"/>
              </a:rPr>
              <a:t>Heysen</a:t>
            </a:r>
            <a:r>
              <a:rPr lang="en-US" u="none" strike="noStrike" dirty="0">
                <a:solidFill>
                  <a:srgbClr val="4F6228"/>
                </a:solidFill>
                <a:latin typeface="+mj-lt"/>
              </a:rPr>
              <a:t>, </a:t>
            </a:r>
            <a:r>
              <a:rPr lang="en-US" b="0" i="0" u="none" strike="noStrike" dirty="0">
                <a:solidFill>
                  <a:srgbClr val="4F6228"/>
                </a:solidFill>
                <a:effectLst/>
                <a:latin typeface="+mj-lt"/>
              </a:rPr>
              <a:t>Frederick McCubbin, </a:t>
            </a:r>
            <a:r>
              <a:rPr lang="en-AU" b="0" i="0" u="none" strike="noStrike" dirty="0">
                <a:solidFill>
                  <a:srgbClr val="4F6228"/>
                </a:solidFill>
                <a:effectLst/>
                <a:latin typeface="+mj-lt"/>
              </a:rPr>
              <a:t>Louis </a:t>
            </a:r>
            <a:r>
              <a:rPr lang="en-AU" b="0" i="0" u="none" strike="noStrike" dirty="0" err="1">
                <a:solidFill>
                  <a:srgbClr val="4F6228"/>
                </a:solidFill>
                <a:effectLst/>
                <a:latin typeface="+mj-lt"/>
              </a:rPr>
              <a:t>Buvelot</a:t>
            </a:r>
            <a:r>
              <a:rPr lang="en-AU" b="0" i="0" dirty="0">
                <a:solidFill>
                  <a:srgbClr val="4F6228"/>
                </a:solidFill>
                <a:effectLst/>
                <a:latin typeface="+mj-lt"/>
              </a:rPr>
              <a:t>, </a:t>
            </a:r>
            <a:r>
              <a:rPr lang="en-AU" b="0" i="0" u="none" strike="noStrike" dirty="0">
                <a:solidFill>
                  <a:srgbClr val="4F6228"/>
                </a:solidFill>
                <a:effectLst/>
                <a:latin typeface="+mj-lt"/>
              </a:rPr>
              <a:t>Sydney Long</a:t>
            </a:r>
            <a:r>
              <a:rPr lang="en-AU" b="0" i="0" dirty="0">
                <a:solidFill>
                  <a:srgbClr val="4F6228"/>
                </a:solidFill>
                <a:effectLst/>
                <a:latin typeface="+mj-lt"/>
              </a:rPr>
              <a:t>,  </a:t>
            </a:r>
            <a:r>
              <a:rPr lang="en-AU" b="0" i="0" u="none" strike="noStrike" dirty="0">
                <a:solidFill>
                  <a:srgbClr val="4F6228"/>
                </a:solidFill>
                <a:effectLst/>
                <a:latin typeface="+mj-lt"/>
              </a:rPr>
              <a:t>John Longstaff</a:t>
            </a:r>
            <a:r>
              <a:rPr lang="en-AU" b="0" i="0" dirty="0">
                <a:solidFill>
                  <a:srgbClr val="4F6228"/>
                </a:solidFill>
                <a:effectLst/>
                <a:latin typeface="+mj-lt"/>
              </a:rPr>
              <a:t>, </a:t>
            </a:r>
            <a:r>
              <a:rPr lang="en-AU" b="0" i="0" u="none" strike="noStrike" dirty="0">
                <a:solidFill>
                  <a:srgbClr val="4F6228"/>
                </a:solidFill>
                <a:effectLst/>
                <a:latin typeface="+mj-lt"/>
              </a:rPr>
              <a:t>Walter Withers</a:t>
            </a:r>
            <a:r>
              <a:rPr lang="en-AU" b="0" i="0" dirty="0">
                <a:solidFill>
                  <a:srgbClr val="4F6228"/>
                </a:solidFill>
                <a:effectLst/>
                <a:latin typeface="+mj-lt"/>
              </a:rPr>
              <a:t>, </a:t>
            </a:r>
            <a:r>
              <a:rPr lang="en-AU" b="0" i="0" u="none" strike="noStrike" dirty="0">
                <a:solidFill>
                  <a:srgbClr val="4F6228"/>
                </a:solidFill>
                <a:effectLst/>
                <a:latin typeface="+mj-lt"/>
              </a:rPr>
              <a:t>William Lister </a:t>
            </a:r>
            <a:r>
              <a:rPr lang="en-AU" b="0" i="0" u="none" strike="noStrike" dirty="0" err="1">
                <a:solidFill>
                  <a:srgbClr val="4F6228"/>
                </a:solidFill>
                <a:effectLst/>
                <a:latin typeface="+mj-lt"/>
              </a:rPr>
              <a:t>Lister</a:t>
            </a:r>
            <a:r>
              <a:rPr lang="en-AU" b="0" i="0" dirty="0">
                <a:solidFill>
                  <a:srgbClr val="4F6228"/>
                </a:solidFill>
                <a:effectLst/>
                <a:latin typeface="+mj-lt"/>
              </a:rPr>
              <a:t> and </a:t>
            </a:r>
            <a:r>
              <a:rPr lang="en-AU" b="0" i="0" u="none" strike="noStrike" dirty="0" err="1">
                <a:solidFill>
                  <a:srgbClr val="4F6228"/>
                </a:solidFill>
                <a:effectLst/>
                <a:latin typeface="+mj-lt"/>
              </a:rPr>
              <a:t>Blamire</a:t>
            </a:r>
            <a:r>
              <a:rPr lang="en-AU" b="0" i="0" u="none" strike="noStrike" dirty="0">
                <a:solidFill>
                  <a:srgbClr val="4F6228"/>
                </a:solidFill>
                <a:effectLst/>
                <a:latin typeface="+mj-lt"/>
              </a:rPr>
              <a:t> Young</a:t>
            </a:r>
            <a:r>
              <a:rPr lang="en-AU" b="0" i="0" dirty="0">
                <a:solidFill>
                  <a:srgbClr val="4F6228"/>
                </a:solidFill>
                <a:effectLst/>
                <a:latin typeface="+mj-lt"/>
              </a:rPr>
              <a:t>. </a:t>
            </a:r>
          </a:p>
          <a:p>
            <a:endParaRPr lang="en-AU" dirty="0">
              <a:solidFill>
                <a:srgbClr val="4F6228"/>
              </a:solidFill>
              <a:latin typeface="+mj-lt"/>
            </a:endParaRPr>
          </a:p>
          <a:p>
            <a:r>
              <a:rPr lang="en-AU" dirty="0">
                <a:solidFill>
                  <a:srgbClr val="4F6228"/>
                </a:solidFill>
                <a:latin typeface="+mj-lt"/>
              </a:rPr>
              <a:t>His students included </a:t>
            </a:r>
            <a:r>
              <a:rPr lang="en-AU" b="1" dirty="0">
                <a:solidFill>
                  <a:srgbClr val="4F6228"/>
                </a:solidFill>
                <a:latin typeface="+mj-lt"/>
              </a:rPr>
              <a:t>Hans </a:t>
            </a:r>
            <a:r>
              <a:rPr lang="en-AU" b="1" dirty="0" err="1">
                <a:solidFill>
                  <a:srgbClr val="4F6228"/>
                </a:solidFill>
                <a:latin typeface="+mj-lt"/>
              </a:rPr>
              <a:t>Heysen</a:t>
            </a:r>
            <a:r>
              <a:rPr lang="en-AU" b="1" dirty="0">
                <a:solidFill>
                  <a:srgbClr val="4F6228"/>
                </a:solidFill>
                <a:latin typeface="+mj-lt"/>
              </a:rPr>
              <a:t>, </a:t>
            </a:r>
            <a:r>
              <a:rPr lang="en-AU" b="1" i="0" dirty="0">
                <a:solidFill>
                  <a:srgbClr val="4F6228"/>
                </a:solidFill>
                <a:effectLst/>
                <a:latin typeface="Source Sans Pro" panose="020B0503030403020204" pitchFamily="34" charset="0"/>
              </a:rPr>
              <a:t>Millicent </a:t>
            </a:r>
            <a:r>
              <a:rPr lang="en-AU" b="1" i="0" dirty="0" err="1">
                <a:solidFill>
                  <a:srgbClr val="4F6228"/>
                </a:solidFill>
                <a:effectLst/>
                <a:latin typeface="Source Sans Pro" panose="020B0503030403020204" pitchFamily="34" charset="0"/>
              </a:rPr>
              <a:t>Hambidge</a:t>
            </a:r>
            <a:r>
              <a:rPr lang="en-AU" b="1" dirty="0">
                <a:solidFill>
                  <a:srgbClr val="4F6228"/>
                </a:solidFill>
                <a:latin typeface="Source Sans Pro" panose="020B0503030403020204" pitchFamily="34" charset="0"/>
              </a:rPr>
              <a:t> and </a:t>
            </a:r>
            <a:r>
              <a:rPr lang="en-AU" b="1" i="0" dirty="0">
                <a:solidFill>
                  <a:srgbClr val="4F6228"/>
                </a:solidFill>
                <a:effectLst/>
                <a:latin typeface="Source Sans Pro" panose="020B0503030403020204" pitchFamily="34" charset="0"/>
              </a:rPr>
              <a:t>Margaret Preston </a:t>
            </a:r>
            <a:endParaRPr lang="en-AU" b="1" dirty="0">
              <a:solidFill>
                <a:srgbClr val="4F6228"/>
              </a:solidFill>
              <a:latin typeface="+mj-lt"/>
            </a:endParaRPr>
          </a:p>
        </p:txBody>
      </p:sp>
    </p:spTree>
    <p:extLst>
      <p:ext uri="{BB962C8B-B14F-4D97-AF65-F5344CB8AC3E}">
        <p14:creationId xmlns:p14="http://schemas.microsoft.com/office/powerpoint/2010/main" val="88886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668141A-097A-B2C4-6F4B-4893D3BC7928}"/>
              </a:ext>
            </a:extLst>
          </p:cNvPr>
          <p:cNvSpPr txBox="1"/>
          <p:nvPr/>
        </p:nvSpPr>
        <p:spPr>
          <a:xfrm>
            <a:off x="251520" y="188640"/>
            <a:ext cx="8640960" cy="923330"/>
          </a:xfrm>
          <a:prstGeom prst="rect">
            <a:avLst/>
          </a:prstGeom>
          <a:noFill/>
        </p:spPr>
        <p:txBody>
          <a:bodyPr wrap="square">
            <a:spAutoFit/>
          </a:bodyPr>
          <a:lstStyle/>
          <a:p>
            <a:r>
              <a:rPr lang="en-US" b="0" i="0" dirty="0">
                <a:solidFill>
                  <a:srgbClr val="4F6228"/>
                </a:solidFill>
                <a:effectLst/>
                <a:latin typeface="+mj-lt"/>
              </a:rPr>
              <a:t>In 1892, Fuller spent two years living with family in the Cape of Good Hope</a:t>
            </a:r>
            <a:r>
              <a:rPr lang="en-US" dirty="0">
                <a:solidFill>
                  <a:srgbClr val="4F6228"/>
                </a:solidFill>
                <a:latin typeface="+mj-lt"/>
              </a:rPr>
              <a:t> and then for </a:t>
            </a:r>
            <a:r>
              <a:rPr lang="en-US" b="0" i="0" dirty="0">
                <a:solidFill>
                  <a:srgbClr val="4F6228"/>
                </a:solidFill>
                <a:effectLst/>
                <a:latin typeface="+mj-lt"/>
              </a:rPr>
              <a:t>the next decade, she lived in England and Europe, studying at </a:t>
            </a:r>
            <a:r>
              <a:rPr lang="en-US" b="1" i="0" dirty="0">
                <a:solidFill>
                  <a:srgbClr val="4F6228"/>
                </a:solidFill>
                <a:effectLst/>
                <a:latin typeface="+mj-lt"/>
              </a:rPr>
              <a:t>Académie Julian </a:t>
            </a:r>
            <a:r>
              <a:rPr lang="en-US" b="0" i="0" dirty="0">
                <a:solidFill>
                  <a:srgbClr val="4F6228"/>
                </a:solidFill>
                <a:effectLst/>
                <a:latin typeface="+mj-lt"/>
              </a:rPr>
              <a:t>until 1901 and exhibiting at the </a:t>
            </a:r>
            <a:r>
              <a:rPr lang="en-US" b="1" i="0" dirty="0">
                <a:solidFill>
                  <a:srgbClr val="4F6228"/>
                </a:solidFill>
                <a:effectLst/>
                <a:latin typeface="+mj-lt"/>
              </a:rPr>
              <a:t>Paris Salon</a:t>
            </a:r>
            <a:r>
              <a:rPr lang="en-US" b="0" i="0" dirty="0">
                <a:solidFill>
                  <a:srgbClr val="4F6228"/>
                </a:solidFill>
                <a:effectLst/>
                <a:latin typeface="+mj-lt"/>
              </a:rPr>
              <a:t>, </a:t>
            </a:r>
            <a:r>
              <a:rPr lang="en-US" b="1" i="0" dirty="0">
                <a:solidFill>
                  <a:srgbClr val="4F6228"/>
                </a:solidFill>
                <a:effectLst/>
                <a:latin typeface="+mj-lt"/>
              </a:rPr>
              <a:t>Royal Academy </a:t>
            </a:r>
            <a:r>
              <a:rPr lang="en-US" b="0" i="0" dirty="0">
                <a:solidFill>
                  <a:srgbClr val="4F6228"/>
                </a:solidFill>
                <a:effectLst/>
                <a:latin typeface="+mj-lt"/>
              </a:rPr>
              <a:t>and the </a:t>
            </a:r>
            <a:r>
              <a:rPr lang="en-US" b="1" i="0" dirty="0">
                <a:solidFill>
                  <a:srgbClr val="4F6228"/>
                </a:solidFill>
                <a:effectLst/>
                <a:latin typeface="+mj-lt"/>
              </a:rPr>
              <a:t>Royal Institute of Oil Painters</a:t>
            </a:r>
            <a:r>
              <a:rPr lang="en-US" b="0" i="0" dirty="0">
                <a:solidFill>
                  <a:srgbClr val="4F6228"/>
                </a:solidFill>
                <a:effectLst/>
                <a:latin typeface="+mj-lt"/>
              </a:rPr>
              <a:t>. </a:t>
            </a:r>
            <a:endParaRPr lang="en-AU" dirty="0">
              <a:solidFill>
                <a:srgbClr val="4F6228"/>
              </a:solidFill>
              <a:latin typeface="+mj-lt"/>
            </a:endParaRPr>
          </a:p>
        </p:txBody>
      </p:sp>
      <p:sp>
        <p:nvSpPr>
          <p:cNvPr id="9" name="TextBox 8">
            <a:extLst>
              <a:ext uri="{FF2B5EF4-FFF2-40B4-BE49-F238E27FC236}">
                <a16:creationId xmlns:a16="http://schemas.microsoft.com/office/drawing/2014/main" id="{E8C1B63C-FDD7-16F5-C7C8-AE8B6FD4EABD}"/>
              </a:ext>
            </a:extLst>
          </p:cNvPr>
          <p:cNvSpPr txBox="1"/>
          <p:nvPr/>
        </p:nvSpPr>
        <p:spPr>
          <a:xfrm>
            <a:off x="467544" y="6475175"/>
            <a:ext cx="4572000" cy="307777"/>
          </a:xfrm>
          <a:prstGeom prst="rect">
            <a:avLst/>
          </a:prstGeom>
          <a:noFill/>
        </p:spPr>
        <p:txBody>
          <a:bodyPr wrap="square">
            <a:spAutoFit/>
          </a:bodyPr>
          <a:lstStyle/>
          <a:p>
            <a:r>
              <a:rPr lang="en-US" sz="1400" dirty="0"/>
              <a:t>Florence Fuller, </a:t>
            </a:r>
            <a:r>
              <a:rPr lang="en-US" sz="1400" i="1" dirty="0"/>
              <a:t>Corner in Naples</a:t>
            </a:r>
            <a:endParaRPr lang="en-AU" sz="1400" i="1" dirty="0"/>
          </a:p>
        </p:txBody>
      </p:sp>
      <p:pic>
        <p:nvPicPr>
          <p:cNvPr id="11" name="Picture 10">
            <a:extLst>
              <a:ext uri="{FF2B5EF4-FFF2-40B4-BE49-F238E27FC236}">
                <a16:creationId xmlns:a16="http://schemas.microsoft.com/office/drawing/2014/main" id="{79DA29AF-E92A-970E-0311-11025F653D36}"/>
              </a:ext>
            </a:extLst>
          </p:cNvPr>
          <p:cNvPicPr>
            <a:picLocks noChangeAspect="1"/>
          </p:cNvPicPr>
          <p:nvPr/>
        </p:nvPicPr>
        <p:blipFill>
          <a:blip r:embed="rId3"/>
          <a:stretch>
            <a:fillRect/>
          </a:stretch>
        </p:blipFill>
        <p:spPr>
          <a:xfrm>
            <a:off x="323528" y="1700808"/>
            <a:ext cx="3517820" cy="4739072"/>
          </a:xfrm>
          <a:prstGeom prst="rect">
            <a:avLst/>
          </a:prstGeom>
        </p:spPr>
      </p:pic>
      <p:sp>
        <p:nvSpPr>
          <p:cNvPr id="13" name="TextBox 12">
            <a:extLst>
              <a:ext uri="{FF2B5EF4-FFF2-40B4-BE49-F238E27FC236}">
                <a16:creationId xmlns:a16="http://schemas.microsoft.com/office/drawing/2014/main" id="{EF2B97F2-2B8A-77AF-C06D-4AF526CAD632}"/>
              </a:ext>
            </a:extLst>
          </p:cNvPr>
          <p:cNvSpPr txBox="1"/>
          <p:nvPr/>
        </p:nvSpPr>
        <p:spPr>
          <a:xfrm>
            <a:off x="5039544" y="6485454"/>
            <a:ext cx="4572000" cy="307777"/>
          </a:xfrm>
          <a:prstGeom prst="rect">
            <a:avLst/>
          </a:prstGeom>
          <a:noFill/>
        </p:spPr>
        <p:txBody>
          <a:bodyPr wrap="square">
            <a:spAutoFit/>
          </a:bodyPr>
          <a:lstStyle/>
          <a:p>
            <a:r>
              <a:rPr lang="en-US" sz="1400" dirty="0"/>
              <a:t>Florence Fuller, </a:t>
            </a:r>
            <a:r>
              <a:rPr lang="en-US" sz="1400" i="1" dirty="0"/>
              <a:t>Mother and Child</a:t>
            </a:r>
            <a:endParaRPr lang="en-AU" sz="1400" i="1" dirty="0"/>
          </a:p>
        </p:txBody>
      </p:sp>
      <p:pic>
        <p:nvPicPr>
          <p:cNvPr id="15" name="Picture 14">
            <a:extLst>
              <a:ext uri="{FF2B5EF4-FFF2-40B4-BE49-F238E27FC236}">
                <a16:creationId xmlns:a16="http://schemas.microsoft.com/office/drawing/2014/main" id="{BE83CF37-3811-9488-9B66-544DA3B00AE9}"/>
              </a:ext>
            </a:extLst>
          </p:cNvPr>
          <p:cNvPicPr>
            <a:picLocks noChangeAspect="1"/>
          </p:cNvPicPr>
          <p:nvPr/>
        </p:nvPicPr>
        <p:blipFill>
          <a:blip r:embed="rId4"/>
          <a:stretch>
            <a:fillRect/>
          </a:stretch>
        </p:blipFill>
        <p:spPr>
          <a:xfrm>
            <a:off x="4164928" y="2348880"/>
            <a:ext cx="4752528" cy="3297297"/>
          </a:xfrm>
          <a:prstGeom prst="rect">
            <a:avLst/>
          </a:prstGeom>
        </p:spPr>
      </p:pic>
    </p:spTree>
    <p:extLst>
      <p:ext uri="{BB962C8B-B14F-4D97-AF65-F5344CB8AC3E}">
        <p14:creationId xmlns:p14="http://schemas.microsoft.com/office/powerpoint/2010/main" val="33653299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2650596-3D55-7FE2-1521-A0A3D0F76E23}"/>
              </a:ext>
            </a:extLst>
          </p:cNvPr>
          <p:cNvSpPr txBox="1"/>
          <p:nvPr/>
        </p:nvSpPr>
        <p:spPr>
          <a:xfrm>
            <a:off x="215516" y="106715"/>
            <a:ext cx="8712968" cy="923330"/>
          </a:xfrm>
          <a:prstGeom prst="rect">
            <a:avLst/>
          </a:prstGeom>
          <a:noFill/>
        </p:spPr>
        <p:txBody>
          <a:bodyPr wrap="square">
            <a:spAutoFit/>
          </a:bodyPr>
          <a:lstStyle/>
          <a:p>
            <a:r>
              <a:rPr lang="en-US" b="0" i="0" dirty="0">
                <a:solidFill>
                  <a:srgbClr val="4F6228"/>
                </a:solidFill>
                <a:effectLst/>
                <a:latin typeface="+mj-lt"/>
              </a:rPr>
              <a:t>On her return to Australia in 1904 she moved to Perth, where she painted portraits and her 1905 masterpiece </a:t>
            </a:r>
            <a:r>
              <a:rPr lang="en-US" b="0" i="1" dirty="0">
                <a:solidFill>
                  <a:srgbClr val="4F6228"/>
                </a:solidFill>
                <a:effectLst/>
                <a:latin typeface="+mj-lt"/>
              </a:rPr>
              <a:t>A Golden Hour</a:t>
            </a:r>
            <a:r>
              <a:rPr lang="en-US" b="0" i="0" dirty="0">
                <a:solidFill>
                  <a:srgbClr val="4F6228"/>
                </a:solidFill>
                <a:effectLst/>
                <a:latin typeface="+mj-lt"/>
              </a:rPr>
              <a:t>, now in the National Gallery of Australia collection. Fuller also showed with the WA Society of Arts and taught pupils including Kathleen O'Connor.</a:t>
            </a:r>
            <a:endParaRPr lang="en-AU" dirty="0"/>
          </a:p>
        </p:txBody>
      </p:sp>
      <p:sp>
        <p:nvSpPr>
          <p:cNvPr id="5" name="TextBox 4">
            <a:extLst>
              <a:ext uri="{FF2B5EF4-FFF2-40B4-BE49-F238E27FC236}">
                <a16:creationId xmlns:a16="http://schemas.microsoft.com/office/drawing/2014/main" id="{EDAFC585-4B56-D2D6-96D5-8E86E96B4339}"/>
              </a:ext>
            </a:extLst>
          </p:cNvPr>
          <p:cNvSpPr txBox="1"/>
          <p:nvPr/>
        </p:nvSpPr>
        <p:spPr>
          <a:xfrm>
            <a:off x="3049197" y="6550223"/>
            <a:ext cx="4427984" cy="307777"/>
          </a:xfrm>
          <a:prstGeom prst="rect">
            <a:avLst/>
          </a:prstGeom>
          <a:noFill/>
        </p:spPr>
        <p:txBody>
          <a:bodyPr wrap="square">
            <a:spAutoFit/>
          </a:bodyPr>
          <a:lstStyle/>
          <a:p>
            <a:r>
              <a:rPr lang="en-AU" sz="1400" dirty="0"/>
              <a:t>Florence Fuller, </a:t>
            </a:r>
            <a:r>
              <a:rPr lang="en-AU" sz="1400" i="1" dirty="0"/>
              <a:t>A Golden Hour</a:t>
            </a:r>
            <a:r>
              <a:rPr lang="en-AU" sz="1400" dirty="0"/>
              <a:t>, 1905</a:t>
            </a:r>
          </a:p>
        </p:txBody>
      </p:sp>
      <p:pic>
        <p:nvPicPr>
          <p:cNvPr id="7" name="Picture 6">
            <a:extLst>
              <a:ext uri="{FF2B5EF4-FFF2-40B4-BE49-F238E27FC236}">
                <a16:creationId xmlns:a16="http://schemas.microsoft.com/office/drawing/2014/main" id="{A86BF063-773A-51BF-F497-D9739CFF2C79}"/>
              </a:ext>
            </a:extLst>
          </p:cNvPr>
          <p:cNvPicPr>
            <a:picLocks noChangeAspect="1"/>
          </p:cNvPicPr>
          <p:nvPr/>
        </p:nvPicPr>
        <p:blipFill>
          <a:blip r:embed="rId2"/>
          <a:stretch>
            <a:fillRect/>
          </a:stretch>
        </p:blipFill>
        <p:spPr>
          <a:xfrm>
            <a:off x="1475656" y="1277395"/>
            <a:ext cx="6554821" cy="5272828"/>
          </a:xfrm>
          <a:prstGeom prst="rect">
            <a:avLst/>
          </a:prstGeom>
        </p:spPr>
      </p:pic>
    </p:spTree>
    <p:extLst>
      <p:ext uri="{BB962C8B-B14F-4D97-AF65-F5344CB8AC3E}">
        <p14:creationId xmlns:p14="http://schemas.microsoft.com/office/powerpoint/2010/main" val="19107510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71793D-3A65-4DC0-2ECA-34B6C3B2015B}"/>
              </a:ext>
            </a:extLst>
          </p:cNvPr>
          <p:cNvSpPr txBox="1"/>
          <p:nvPr/>
        </p:nvSpPr>
        <p:spPr>
          <a:xfrm>
            <a:off x="251520" y="217851"/>
            <a:ext cx="8208912" cy="369332"/>
          </a:xfrm>
          <a:prstGeom prst="rect">
            <a:avLst/>
          </a:prstGeom>
          <a:noFill/>
        </p:spPr>
        <p:txBody>
          <a:bodyPr wrap="square">
            <a:spAutoFit/>
          </a:bodyPr>
          <a:lstStyle/>
          <a:p>
            <a:r>
              <a:rPr lang="en-AU" b="1" i="0" dirty="0">
                <a:solidFill>
                  <a:srgbClr val="4F6228"/>
                </a:solidFill>
                <a:effectLst/>
                <a:latin typeface="+mj-lt"/>
              </a:rPr>
              <a:t>Kathleen Laetitia "Kate" O'Connor</a:t>
            </a:r>
            <a:r>
              <a:rPr lang="en-AU" b="0" i="0" dirty="0">
                <a:solidFill>
                  <a:srgbClr val="4F6228"/>
                </a:solidFill>
                <a:effectLst/>
                <a:latin typeface="+mj-lt"/>
              </a:rPr>
              <a:t> (1876 – 1968</a:t>
            </a:r>
            <a:r>
              <a:rPr lang="en-AU" b="0" i="0" dirty="0">
                <a:solidFill>
                  <a:srgbClr val="202122"/>
                </a:solidFill>
                <a:effectLst/>
                <a:latin typeface="Arial" panose="020B0604020202020204" pitchFamily="34" charset="0"/>
              </a:rPr>
              <a:t>)</a:t>
            </a:r>
            <a:endParaRPr lang="en-AU" dirty="0"/>
          </a:p>
        </p:txBody>
      </p:sp>
      <p:sp>
        <p:nvSpPr>
          <p:cNvPr id="5" name="TextBox 4">
            <a:extLst>
              <a:ext uri="{FF2B5EF4-FFF2-40B4-BE49-F238E27FC236}">
                <a16:creationId xmlns:a16="http://schemas.microsoft.com/office/drawing/2014/main" id="{87556C66-6FFD-EC1A-7BE2-22C185CAE4B1}"/>
              </a:ext>
            </a:extLst>
          </p:cNvPr>
          <p:cNvSpPr txBox="1"/>
          <p:nvPr/>
        </p:nvSpPr>
        <p:spPr>
          <a:xfrm>
            <a:off x="251520" y="836712"/>
            <a:ext cx="8784976" cy="646331"/>
          </a:xfrm>
          <a:prstGeom prst="rect">
            <a:avLst/>
          </a:prstGeom>
          <a:noFill/>
        </p:spPr>
        <p:txBody>
          <a:bodyPr wrap="square">
            <a:spAutoFit/>
          </a:bodyPr>
          <a:lstStyle/>
          <a:p>
            <a:r>
              <a:rPr lang="en-US" b="0" i="0" dirty="0">
                <a:solidFill>
                  <a:srgbClr val="4F6228"/>
                </a:solidFill>
                <a:effectLst/>
                <a:latin typeface="+mj-lt"/>
              </a:rPr>
              <a:t>O’Connor was educated  </a:t>
            </a:r>
            <a:r>
              <a:rPr lang="en-US" b="0" i="0" u="none" strike="noStrike" dirty="0">
                <a:solidFill>
                  <a:srgbClr val="4F6228"/>
                </a:solidFill>
                <a:effectLst/>
                <a:latin typeface="+mj-lt"/>
              </a:rPr>
              <a:t>in Wellington</a:t>
            </a:r>
            <a:r>
              <a:rPr lang="en-US" b="0" i="0" dirty="0">
                <a:solidFill>
                  <a:srgbClr val="4F6228"/>
                </a:solidFill>
                <a:effectLst/>
                <a:latin typeface="+mj-lt"/>
              </a:rPr>
              <a:t> NZ, and by private tuition in </a:t>
            </a:r>
            <a:r>
              <a:rPr lang="en-US" b="0" i="0" u="none" strike="noStrike" dirty="0">
                <a:solidFill>
                  <a:srgbClr val="4F6228"/>
                </a:solidFill>
                <a:effectLst/>
                <a:latin typeface="+mj-lt"/>
              </a:rPr>
              <a:t>Perth</a:t>
            </a:r>
            <a:r>
              <a:rPr lang="en-US" b="0" i="0" dirty="0">
                <a:solidFill>
                  <a:srgbClr val="4F6228"/>
                </a:solidFill>
                <a:effectLst/>
                <a:latin typeface="+mj-lt"/>
              </a:rPr>
              <a:t> from 1891, including lessons from artist </a:t>
            </a:r>
            <a:r>
              <a:rPr lang="en-US" b="1" i="0" u="none" strike="noStrike" dirty="0">
                <a:solidFill>
                  <a:srgbClr val="4F6228"/>
                </a:solidFill>
                <a:effectLst/>
                <a:latin typeface="+mj-lt"/>
              </a:rPr>
              <a:t>Florence Fuller</a:t>
            </a:r>
            <a:r>
              <a:rPr lang="en-US" b="0" i="0" dirty="0">
                <a:solidFill>
                  <a:srgbClr val="4F6228"/>
                </a:solidFill>
                <a:effectLst/>
                <a:latin typeface="+mj-lt"/>
              </a:rPr>
              <a:t>.</a:t>
            </a:r>
            <a:endParaRPr lang="en-AU" dirty="0">
              <a:solidFill>
                <a:srgbClr val="4F6228"/>
              </a:solidFill>
              <a:latin typeface="+mj-lt"/>
            </a:endParaRPr>
          </a:p>
        </p:txBody>
      </p:sp>
      <p:sp>
        <p:nvSpPr>
          <p:cNvPr id="7" name="TextBox 6">
            <a:extLst>
              <a:ext uri="{FF2B5EF4-FFF2-40B4-BE49-F238E27FC236}">
                <a16:creationId xmlns:a16="http://schemas.microsoft.com/office/drawing/2014/main" id="{4D82DD86-07B0-10F5-021B-39A40376F028}"/>
              </a:ext>
            </a:extLst>
          </p:cNvPr>
          <p:cNvSpPr txBox="1"/>
          <p:nvPr/>
        </p:nvSpPr>
        <p:spPr>
          <a:xfrm>
            <a:off x="251520" y="1582341"/>
            <a:ext cx="8784976" cy="1200329"/>
          </a:xfrm>
          <a:prstGeom prst="rect">
            <a:avLst/>
          </a:prstGeom>
          <a:noFill/>
        </p:spPr>
        <p:txBody>
          <a:bodyPr wrap="square">
            <a:spAutoFit/>
          </a:bodyPr>
          <a:lstStyle/>
          <a:p>
            <a:pPr algn="l"/>
            <a:r>
              <a:rPr lang="en-US" dirty="0">
                <a:solidFill>
                  <a:srgbClr val="4F6228"/>
                </a:solidFill>
                <a:latin typeface="+mj-lt"/>
              </a:rPr>
              <a:t>She </a:t>
            </a:r>
            <a:r>
              <a:rPr lang="en-US" b="0" i="0" dirty="0">
                <a:solidFill>
                  <a:srgbClr val="4F6228"/>
                </a:solidFill>
                <a:effectLst/>
                <a:latin typeface="+mj-lt"/>
              </a:rPr>
              <a:t>exhibited with the </a:t>
            </a:r>
            <a:r>
              <a:rPr lang="en-US" b="1" i="0" dirty="0">
                <a:solidFill>
                  <a:srgbClr val="4F6228"/>
                </a:solidFill>
                <a:effectLst/>
                <a:latin typeface="+mj-lt"/>
              </a:rPr>
              <a:t>Western Australian Society </a:t>
            </a:r>
          </a:p>
          <a:p>
            <a:pPr algn="l"/>
            <a:r>
              <a:rPr lang="en-US" b="1" i="0" dirty="0">
                <a:solidFill>
                  <a:srgbClr val="4F6228"/>
                </a:solidFill>
                <a:effectLst/>
                <a:latin typeface="+mj-lt"/>
              </a:rPr>
              <a:t>Of  Arts</a:t>
            </a:r>
            <a:r>
              <a:rPr lang="en-US" b="0" i="0" dirty="0">
                <a:solidFill>
                  <a:srgbClr val="4F6228"/>
                </a:solidFill>
                <a:effectLst/>
                <a:latin typeface="+mj-lt"/>
              </a:rPr>
              <a:t>  before working briefly in Sydney </a:t>
            </a:r>
          </a:p>
          <a:p>
            <a:pPr algn="l"/>
            <a:r>
              <a:rPr lang="en-US" b="0" i="0" dirty="0">
                <a:solidFill>
                  <a:srgbClr val="4F6228"/>
                </a:solidFill>
                <a:effectLst/>
                <a:latin typeface="+mj-lt"/>
              </a:rPr>
              <a:t>as a decorator.</a:t>
            </a:r>
          </a:p>
          <a:p>
            <a:pPr algn="l"/>
            <a:endParaRPr lang="en-US" b="0" i="0" dirty="0">
              <a:solidFill>
                <a:srgbClr val="4F6228"/>
              </a:solidFill>
              <a:effectLst/>
              <a:latin typeface="+mj-lt"/>
            </a:endParaRPr>
          </a:p>
        </p:txBody>
      </p:sp>
      <p:sp>
        <p:nvSpPr>
          <p:cNvPr id="9" name="TextBox 8">
            <a:extLst>
              <a:ext uri="{FF2B5EF4-FFF2-40B4-BE49-F238E27FC236}">
                <a16:creationId xmlns:a16="http://schemas.microsoft.com/office/drawing/2014/main" id="{98BB5950-B928-8385-F292-E33C90E85320}"/>
              </a:ext>
            </a:extLst>
          </p:cNvPr>
          <p:cNvSpPr txBox="1"/>
          <p:nvPr/>
        </p:nvSpPr>
        <p:spPr>
          <a:xfrm>
            <a:off x="1475656" y="6332372"/>
            <a:ext cx="4572000" cy="307777"/>
          </a:xfrm>
          <a:prstGeom prst="rect">
            <a:avLst/>
          </a:prstGeom>
          <a:noFill/>
        </p:spPr>
        <p:txBody>
          <a:bodyPr wrap="square">
            <a:spAutoFit/>
          </a:bodyPr>
          <a:lstStyle/>
          <a:p>
            <a:r>
              <a:rPr lang="en-US" sz="1400" dirty="0"/>
              <a:t>Kathleen O'Connor, </a:t>
            </a:r>
            <a:r>
              <a:rPr lang="en-US" sz="1400" i="1" dirty="0"/>
              <a:t>Portrait of Francis </a:t>
            </a:r>
            <a:r>
              <a:rPr lang="en-US" sz="1400" i="1" dirty="0" err="1"/>
              <a:t>Hodgkins</a:t>
            </a:r>
            <a:endParaRPr lang="en-AU" sz="1400" i="1" dirty="0"/>
          </a:p>
        </p:txBody>
      </p:sp>
      <p:sp>
        <p:nvSpPr>
          <p:cNvPr id="11" name="TextBox 10">
            <a:extLst>
              <a:ext uri="{FF2B5EF4-FFF2-40B4-BE49-F238E27FC236}">
                <a16:creationId xmlns:a16="http://schemas.microsoft.com/office/drawing/2014/main" id="{46C79BE3-46E7-9796-304D-A3ED48C79CBF}"/>
              </a:ext>
            </a:extLst>
          </p:cNvPr>
          <p:cNvSpPr txBox="1"/>
          <p:nvPr/>
        </p:nvSpPr>
        <p:spPr>
          <a:xfrm>
            <a:off x="251520" y="2498572"/>
            <a:ext cx="4176464" cy="1200329"/>
          </a:xfrm>
          <a:prstGeom prst="rect">
            <a:avLst/>
          </a:prstGeom>
          <a:noFill/>
        </p:spPr>
        <p:txBody>
          <a:bodyPr wrap="square">
            <a:spAutoFit/>
          </a:bodyPr>
          <a:lstStyle/>
          <a:p>
            <a:pPr algn="l"/>
            <a:r>
              <a:rPr lang="en-US" b="0" i="0" dirty="0">
                <a:solidFill>
                  <a:srgbClr val="4F6228"/>
                </a:solidFill>
                <a:effectLst/>
                <a:latin typeface="+mj-lt"/>
              </a:rPr>
              <a:t>O</a:t>
            </a:r>
            <a:r>
              <a:rPr lang="en-US" dirty="0">
                <a:solidFill>
                  <a:srgbClr val="4F6228"/>
                </a:solidFill>
                <a:latin typeface="+mj-lt"/>
              </a:rPr>
              <a:t>’Conner </a:t>
            </a:r>
            <a:r>
              <a:rPr lang="en-US" b="0" i="0" dirty="0">
                <a:solidFill>
                  <a:srgbClr val="4F6228"/>
                </a:solidFill>
                <a:effectLst/>
                <a:latin typeface="+mj-lt"/>
              </a:rPr>
              <a:t>sailed for Europe in 1905 and in London she studied at the </a:t>
            </a:r>
            <a:r>
              <a:rPr lang="en-US" b="1" i="0" dirty="0" err="1">
                <a:solidFill>
                  <a:srgbClr val="4F6228"/>
                </a:solidFill>
                <a:effectLst/>
                <a:latin typeface="+mj-lt"/>
              </a:rPr>
              <a:t>Bushey</a:t>
            </a:r>
            <a:r>
              <a:rPr lang="en-US" b="1" i="0" dirty="0">
                <a:solidFill>
                  <a:srgbClr val="4F6228"/>
                </a:solidFill>
                <a:effectLst/>
                <a:latin typeface="+mj-lt"/>
              </a:rPr>
              <a:t> School of Art</a:t>
            </a:r>
            <a:r>
              <a:rPr lang="en-US" b="0" i="0" dirty="0">
                <a:solidFill>
                  <a:srgbClr val="4F6228"/>
                </a:solidFill>
                <a:effectLst/>
                <a:latin typeface="+mj-lt"/>
              </a:rPr>
              <a:t> under von </a:t>
            </a:r>
            <a:r>
              <a:rPr lang="en-US" b="0" i="0" dirty="0" err="1">
                <a:solidFill>
                  <a:srgbClr val="4F6228"/>
                </a:solidFill>
                <a:effectLst/>
                <a:latin typeface="+mj-lt"/>
              </a:rPr>
              <a:t>Herkomer</a:t>
            </a:r>
            <a:r>
              <a:rPr lang="en-US" b="0" i="0" dirty="0">
                <a:solidFill>
                  <a:srgbClr val="4F6228"/>
                </a:solidFill>
                <a:effectLst/>
                <a:latin typeface="+mj-lt"/>
              </a:rPr>
              <a:t>, Brangwyn and Marmaduke Flower.</a:t>
            </a:r>
          </a:p>
        </p:txBody>
      </p:sp>
      <p:pic>
        <p:nvPicPr>
          <p:cNvPr id="13" name="Picture 12">
            <a:extLst>
              <a:ext uri="{FF2B5EF4-FFF2-40B4-BE49-F238E27FC236}">
                <a16:creationId xmlns:a16="http://schemas.microsoft.com/office/drawing/2014/main" id="{CD749853-C87F-BE86-0F50-62AEEB3D5EFA}"/>
              </a:ext>
            </a:extLst>
          </p:cNvPr>
          <p:cNvPicPr>
            <a:picLocks noChangeAspect="1"/>
          </p:cNvPicPr>
          <p:nvPr/>
        </p:nvPicPr>
        <p:blipFill rotWithShape="1">
          <a:blip r:embed="rId2"/>
          <a:srcRect t="1494"/>
          <a:stretch/>
        </p:blipFill>
        <p:spPr>
          <a:xfrm>
            <a:off x="5071742" y="1410858"/>
            <a:ext cx="3820738" cy="5291755"/>
          </a:xfrm>
          <a:prstGeom prst="rect">
            <a:avLst/>
          </a:prstGeom>
        </p:spPr>
      </p:pic>
    </p:spTree>
    <p:extLst>
      <p:ext uri="{BB962C8B-B14F-4D97-AF65-F5344CB8AC3E}">
        <p14:creationId xmlns:p14="http://schemas.microsoft.com/office/powerpoint/2010/main" val="27723863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4B1A45A-D311-9679-AE74-EADB9253F13F}"/>
              </a:ext>
            </a:extLst>
          </p:cNvPr>
          <p:cNvSpPr txBox="1"/>
          <p:nvPr/>
        </p:nvSpPr>
        <p:spPr>
          <a:xfrm>
            <a:off x="251520" y="188640"/>
            <a:ext cx="8712968" cy="1754326"/>
          </a:xfrm>
          <a:prstGeom prst="rect">
            <a:avLst/>
          </a:prstGeom>
          <a:noFill/>
        </p:spPr>
        <p:txBody>
          <a:bodyPr wrap="square">
            <a:spAutoFit/>
          </a:bodyPr>
          <a:lstStyle/>
          <a:p>
            <a:pPr algn="l"/>
            <a:r>
              <a:rPr lang="en-US" b="0" i="0" dirty="0">
                <a:solidFill>
                  <a:srgbClr val="4F6228"/>
                </a:solidFill>
                <a:effectLst/>
                <a:latin typeface="+mj-lt"/>
              </a:rPr>
              <a:t>O’Connor settled in Paris, relishing its bohemianism, subsisting on a monthly allowance of £8. She wrote about her Parisian experiences for Perth newspapers.</a:t>
            </a:r>
          </a:p>
          <a:p>
            <a:pPr algn="l"/>
            <a:endParaRPr lang="en-US" b="0" i="0" dirty="0">
              <a:solidFill>
                <a:srgbClr val="4F6228"/>
              </a:solidFill>
              <a:effectLst/>
              <a:latin typeface="+mj-lt"/>
            </a:endParaRPr>
          </a:p>
          <a:p>
            <a:pPr algn="l"/>
            <a:r>
              <a:rPr lang="en-US" b="0" i="0" dirty="0">
                <a:solidFill>
                  <a:srgbClr val="4F6228"/>
                </a:solidFill>
                <a:effectLst/>
                <a:latin typeface="+mj-lt"/>
              </a:rPr>
              <a:t>She attended night classes, and learned </a:t>
            </a:r>
            <a:r>
              <a:rPr lang="en-US" i="1" dirty="0">
                <a:solidFill>
                  <a:srgbClr val="4F6228"/>
                </a:solidFill>
                <a:effectLst/>
                <a:latin typeface="+mj-lt"/>
              </a:rPr>
              <a:t>'by looking at pictures and listening to discussions and criticisms</a:t>
            </a:r>
            <a:r>
              <a:rPr lang="en-US" b="0" i="0" dirty="0">
                <a:solidFill>
                  <a:srgbClr val="4F6228"/>
                </a:solidFill>
                <a:effectLst/>
                <a:latin typeface="+mj-lt"/>
              </a:rPr>
              <a:t>' and by attending galleries and lectures. </a:t>
            </a:r>
          </a:p>
          <a:p>
            <a:pPr algn="l"/>
            <a:endParaRPr lang="en-US" dirty="0">
              <a:solidFill>
                <a:srgbClr val="4F6228"/>
              </a:solidFill>
              <a:latin typeface="+mj-lt"/>
            </a:endParaRPr>
          </a:p>
        </p:txBody>
      </p:sp>
      <p:sp>
        <p:nvSpPr>
          <p:cNvPr id="5" name="TextBox 4">
            <a:extLst>
              <a:ext uri="{FF2B5EF4-FFF2-40B4-BE49-F238E27FC236}">
                <a16:creationId xmlns:a16="http://schemas.microsoft.com/office/drawing/2014/main" id="{5E757C32-E5FE-6268-5C69-EE4FF29E219E}"/>
              </a:ext>
            </a:extLst>
          </p:cNvPr>
          <p:cNvSpPr txBox="1"/>
          <p:nvPr/>
        </p:nvSpPr>
        <p:spPr>
          <a:xfrm>
            <a:off x="3851920" y="6166415"/>
            <a:ext cx="5256584" cy="307777"/>
          </a:xfrm>
          <a:prstGeom prst="rect">
            <a:avLst/>
          </a:prstGeom>
          <a:noFill/>
        </p:spPr>
        <p:txBody>
          <a:bodyPr wrap="square">
            <a:spAutoFit/>
          </a:bodyPr>
          <a:lstStyle/>
          <a:p>
            <a:r>
              <a:rPr lang="en-US" sz="1400" dirty="0"/>
              <a:t>Kathleen</a:t>
            </a:r>
            <a:r>
              <a:rPr lang="en-AU" sz="1400" dirty="0"/>
              <a:t> O'Connor, </a:t>
            </a:r>
            <a:r>
              <a:rPr lang="en-AU" sz="1400" i="1" dirty="0"/>
              <a:t>Artist and Easel, Luxembourg Gardens</a:t>
            </a:r>
            <a:r>
              <a:rPr lang="en-AU" sz="1400" dirty="0"/>
              <a:t>, C.1910-14</a:t>
            </a:r>
          </a:p>
        </p:txBody>
      </p:sp>
      <p:pic>
        <p:nvPicPr>
          <p:cNvPr id="7" name="Picture 6">
            <a:extLst>
              <a:ext uri="{FF2B5EF4-FFF2-40B4-BE49-F238E27FC236}">
                <a16:creationId xmlns:a16="http://schemas.microsoft.com/office/drawing/2014/main" id="{5F09CFDD-EDFC-2BD1-5D5B-44AA5C3F21E6}"/>
              </a:ext>
            </a:extLst>
          </p:cNvPr>
          <p:cNvPicPr>
            <a:picLocks noChangeAspect="1"/>
          </p:cNvPicPr>
          <p:nvPr/>
        </p:nvPicPr>
        <p:blipFill>
          <a:blip r:embed="rId2"/>
          <a:stretch>
            <a:fillRect/>
          </a:stretch>
        </p:blipFill>
        <p:spPr>
          <a:xfrm>
            <a:off x="3995936" y="1839924"/>
            <a:ext cx="4968552" cy="4197570"/>
          </a:xfrm>
          <a:prstGeom prst="rect">
            <a:avLst/>
          </a:prstGeom>
        </p:spPr>
      </p:pic>
      <p:sp>
        <p:nvSpPr>
          <p:cNvPr id="9" name="TextBox 8">
            <a:extLst>
              <a:ext uri="{FF2B5EF4-FFF2-40B4-BE49-F238E27FC236}">
                <a16:creationId xmlns:a16="http://schemas.microsoft.com/office/drawing/2014/main" id="{9A96D25A-B152-A376-BC71-B1C6A6415FD3}"/>
              </a:ext>
            </a:extLst>
          </p:cNvPr>
          <p:cNvSpPr txBox="1"/>
          <p:nvPr/>
        </p:nvSpPr>
        <p:spPr>
          <a:xfrm>
            <a:off x="395536" y="2492896"/>
            <a:ext cx="3240360" cy="2585323"/>
          </a:xfrm>
          <a:prstGeom prst="rect">
            <a:avLst/>
          </a:prstGeom>
          <a:noFill/>
        </p:spPr>
        <p:txBody>
          <a:bodyPr wrap="square">
            <a:spAutoFit/>
          </a:bodyPr>
          <a:lstStyle/>
          <a:p>
            <a:pPr algn="l"/>
            <a:r>
              <a:rPr lang="en-US" b="0" i="0" dirty="0">
                <a:solidFill>
                  <a:srgbClr val="4F6228"/>
                </a:solidFill>
                <a:effectLst/>
                <a:latin typeface="+mj-lt"/>
              </a:rPr>
              <a:t>In 1911 she worked with Frances </a:t>
            </a:r>
            <a:r>
              <a:rPr lang="en-US" b="0" i="0" dirty="0" err="1">
                <a:solidFill>
                  <a:srgbClr val="4F6228"/>
                </a:solidFill>
                <a:effectLst/>
                <a:latin typeface="+mj-lt"/>
              </a:rPr>
              <a:t>Hodgkins</a:t>
            </a:r>
            <a:r>
              <a:rPr lang="en-US" b="0" i="0" dirty="0">
                <a:solidFill>
                  <a:srgbClr val="4F6228"/>
                </a:solidFill>
                <a:effectLst/>
                <a:latin typeface="+mj-lt"/>
              </a:rPr>
              <a:t> at her school of </a:t>
            </a:r>
            <a:r>
              <a:rPr lang="en-US" b="0" i="0" dirty="0" err="1">
                <a:solidFill>
                  <a:srgbClr val="4F6228"/>
                </a:solidFill>
                <a:effectLst/>
                <a:latin typeface="+mj-lt"/>
              </a:rPr>
              <a:t>watercolour</a:t>
            </a:r>
            <a:r>
              <a:rPr lang="en-US" b="0" i="0" dirty="0">
                <a:solidFill>
                  <a:srgbClr val="4F6228"/>
                </a:solidFill>
                <a:effectLst/>
                <a:latin typeface="+mj-lt"/>
              </a:rPr>
              <a:t> in Paris and at Concarneau, a fishing port. </a:t>
            </a:r>
          </a:p>
          <a:p>
            <a:pPr algn="l"/>
            <a:endParaRPr lang="en-US" dirty="0">
              <a:solidFill>
                <a:srgbClr val="4F6228"/>
              </a:solidFill>
              <a:latin typeface="+mj-lt"/>
            </a:endParaRPr>
          </a:p>
          <a:p>
            <a:pPr algn="l"/>
            <a:r>
              <a:rPr lang="en-US" b="0" i="0" dirty="0">
                <a:solidFill>
                  <a:srgbClr val="4F6228"/>
                </a:solidFill>
                <a:effectLst/>
                <a:latin typeface="+mj-lt"/>
              </a:rPr>
              <a:t>She exhibited in the </a:t>
            </a:r>
            <a:r>
              <a:rPr lang="en-US" b="1" i="0" dirty="0">
                <a:solidFill>
                  <a:srgbClr val="4F6228"/>
                </a:solidFill>
                <a:effectLst/>
                <a:latin typeface="+mj-lt"/>
              </a:rPr>
              <a:t>Salons d' </a:t>
            </a:r>
            <a:r>
              <a:rPr lang="en-US" b="1" i="0" dirty="0" err="1">
                <a:solidFill>
                  <a:srgbClr val="4F6228"/>
                </a:solidFill>
                <a:effectLst/>
                <a:latin typeface="+mj-lt"/>
              </a:rPr>
              <a:t>Automne</a:t>
            </a:r>
            <a:r>
              <a:rPr lang="en-US" b="1" i="0" dirty="0">
                <a:solidFill>
                  <a:srgbClr val="4F6228"/>
                </a:solidFill>
                <a:effectLst/>
                <a:latin typeface="+mj-lt"/>
              </a:rPr>
              <a:t> </a:t>
            </a:r>
            <a:r>
              <a:rPr lang="en-US" b="0" i="0" dirty="0">
                <a:solidFill>
                  <a:srgbClr val="4F6228"/>
                </a:solidFill>
                <a:effectLst/>
                <a:latin typeface="+mj-lt"/>
              </a:rPr>
              <a:t>(1911-32), </a:t>
            </a:r>
            <a:r>
              <a:rPr lang="en-US" b="1" i="0" dirty="0">
                <a:solidFill>
                  <a:srgbClr val="4F6228"/>
                </a:solidFill>
                <a:effectLst/>
                <a:latin typeface="+mj-lt"/>
              </a:rPr>
              <a:t>des </a:t>
            </a:r>
            <a:r>
              <a:rPr lang="en-US" b="1" i="0" dirty="0" err="1">
                <a:solidFill>
                  <a:srgbClr val="4F6228"/>
                </a:solidFill>
                <a:effectLst/>
                <a:latin typeface="+mj-lt"/>
              </a:rPr>
              <a:t>Independants</a:t>
            </a:r>
            <a:r>
              <a:rPr lang="en-US" b="1" i="0" dirty="0">
                <a:solidFill>
                  <a:srgbClr val="4F6228"/>
                </a:solidFill>
                <a:effectLst/>
                <a:latin typeface="+mj-lt"/>
              </a:rPr>
              <a:t>, and de la Société des Artistes </a:t>
            </a:r>
            <a:r>
              <a:rPr lang="en-US" b="1" i="0" dirty="0" err="1">
                <a:solidFill>
                  <a:srgbClr val="4F6228"/>
                </a:solidFill>
                <a:effectLst/>
                <a:latin typeface="+mj-lt"/>
              </a:rPr>
              <a:t>Français</a:t>
            </a:r>
            <a:r>
              <a:rPr lang="en-US" b="1" i="0" dirty="0">
                <a:solidFill>
                  <a:srgbClr val="4F6228"/>
                </a:solidFill>
                <a:effectLst/>
                <a:latin typeface="+mj-lt"/>
              </a:rPr>
              <a:t>. </a:t>
            </a:r>
          </a:p>
        </p:txBody>
      </p:sp>
    </p:spTree>
    <p:extLst>
      <p:ext uri="{BB962C8B-B14F-4D97-AF65-F5344CB8AC3E}">
        <p14:creationId xmlns:p14="http://schemas.microsoft.com/office/powerpoint/2010/main" val="8102419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BD45A2B-258E-00A8-75ED-9AD15D8909B8}"/>
              </a:ext>
            </a:extLst>
          </p:cNvPr>
          <p:cNvSpPr txBox="1"/>
          <p:nvPr/>
        </p:nvSpPr>
        <p:spPr>
          <a:xfrm>
            <a:off x="269268" y="188640"/>
            <a:ext cx="8640960" cy="1200329"/>
          </a:xfrm>
          <a:prstGeom prst="rect">
            <a:avLst/>
          </a:prstGeom>
          <a:noFill/>
        </p:spPr>
        <p:txBody>
          <a:bodyPr wrap="square">
            <a:spAutoFit/>
          </a:bodyPr>
          <a:lstStyle/>
          <a:p>
            <a:r>
              <a:rPr lang="en-US" b="0" i="0" dirty="0">
                <a:solidFill>
                  <a:srgbClr val="4F6228"/>
                </a:solidFill>
                <a:effectLst/>
                <a:latin typeface="+mj-lt"/>
              </a:rPr>
              <a:t>She moved to London in 1914 and exhibited with the International </a:t>
            </a:r>
            <a:r>
              <a:rPr lang="en-US" b="1" dirty="0">
                <a:solidFill>
                  <a:srgbClr val="4F6228"/>
                </a:solidFill>
                <a:effectLst/>
                <a:latin typeface="+mj-lt"/>
              </a:rPr>
              <a:t>Society of Sculptors, Painters and Gravers</a:t>
            </a:r>
            <a:r>
              <a:rPr lang="en-US" b="0" i="0" dirty="0">
                <a:solidFill>
                  <a:srgbClr val="4F6228"/>
                </a:solidFill>
                <a:effectLst/>
                <a:latin typeface="+mj-lt"/>
              </a:rPr>
              <a:t> in 1915 and the </a:t>
            </a:r>
            <a:r>
              <a:rPr lang="en-US" b="1" i="0" dirty="0">
                <a:solidFill>
                  <a:srgbClr val="4F6228"/>
                </a:solidFill>
                <a:effectLst/>
                <a:latin typeface="+mj-lt"/>
              </a:rPr>
              <a:t>National Portrait Society </a:t>
            </a:r>
            <a:r>
              <a:rPr lang="en-US" b="0" i="0" dirty="0">
                <a:solidFill>
                  <a:srgbClr val="4F6228"/>
                </a:solidFill>
                <a:effectLst/>
                <a:latin typeface="+mj-lt"/>
              </a:rPr>
              <a:t>in 1916, returning to Paris that year. She travelled between Europe and Australia (particularly as a result of WWII) from 1940.</a:t>
            </a:r>
            <a:endParaRPr lang="en-AU" dirty="0">
              <a:solidFill>
                <a:srgbClr val="4F6228"/>
              </a:solidFill>
              <a:latin typeface="+mj-lt"/>
            </a:endParaRPr>
          </a:p>
        </p:txBody>
      </p:sp>
      <p:sp>
        <p:nvSpPr>
          <p:cNvPr id="7" name="TextBox 6">
            <a:extLst>
              <a:ext uri="{FF2B5EF4-FFF2-40B4-BE49-F238E27FC236}">
                <a16:creationId xmlns:a16="http://schemas.microsoft.com/office/drawing/2014/main" id="{49F6C9A3-AF09-51D2-0E3C-3472CBFCADCF}"/>
              </a:ext>
            </a:extLst>
          </p:cNvPr>
          <p:cNvSpPr txBox="1"/>
          <p:nvPr/>
        </p:nvSpPr>
        <p:spPr>
          <a:xfrm>
            <a:off x="2483768" y="6453336"/>
            <a:ext cx="4211960" cy="307777"/>
          </a:xfrm>
          <a:prstGeom prst="rect">
            <a:avLst/>
          </a:prstGeom>
          <a:noFill/>
        </p:spPr>
        <p:txBody>
          <a:bodyPr wrap="square">
            <a:spAutoFit/>
          </a:bodyPr>
          <a:lstStyle/>
          <a:p>
            <a:r>
              <a:rPr lang="en-US" sz="1400" dirty="0"/>
              <a:t>Kathleen O'Connor, </a:t>
            </a:r>
            <a:r>
              <a:rPr lang="en-US" sz="1400" i="1" dirty="0"/>
              <a:t>Young Girl in a Garden</a:t>
            </a:r>
            <a:r>
              <a:rPr lang="en-US" sz="1400" dirty="0"/>
              <a:t>, 1920</a:t>
            </a:r>
            <a:endParaRPr lang="en-AU" sz="1400" dirty="0"/>
          </a:p>
        </p:txBody>
      </p:sp>
      <p:pic>
        <p:nvPicPr>
          <p:cNvPr id="9" name="Picture 8">
            <a:extLst>
              <a:ext uri="{FF2B5EF4-FFF2-40B4-BE49-F238E27FC236}">
                <a16:creationId xmlns:a16="http://schemas.microsoft.com/office/drawing/2014/main" id="{8B137940-8653-D752-54B7-E099E5825B5B}"/>
              </a:ext>
            </a:extLst>
          </p:cNvPr>
          <p:cNvPicPr>
            <a:picLocks noChangeAspect="1"/>
          </p:cNvPicPr>
          <p:nvPr/>
        </p:nvPicPr>
        <p:blipFill>
          <a:blip r:embed="rId2"/>
          <a:stretch>
            <a:fillRect/>
          </a:stretch>
        </p:blipFill>
        <p:spPr>
          <a:xfrm>
            <a:off x="1259632" y="1484784"/>
            <a:ext cx="6403892" cy="4818362"/>
          </a:xfrm>
          <a:prstGeom prst="rect">
            <a:avLst/>
          </a:prstGeom>
        </p:spPr>
      </p:pic>
    </p:spTree>
    <p:extLst>
      <p:ext uri="{BB962C8B-B14F-4D97-AF65-F5344CB8AC3E}">
        <p14:creationId xmlns:p14="http://schemas.microsoft.com/office/powerpoint/2010/main" val="38389507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athleen Oconnor In the Studio c 1928">
            <a:hlinkClick r:id="" action="ppaction://media"/>
            <a:extLst>
              <a:ext uri="{FF2B5EF4-FFF2-40B4-BE49-F238E27FC236}">
                <a16:creationId xmlns:a16="http://schemas.microsoft.com/office/drawing/2014/main" id="{4E5CA60F-7E39-E062-FD45-D289D9DA702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635" y="97954"/>
            <a:ext cx="9139365" cy="5331296"/>
          </a:xfrm>
          <a:prstGeom prst="rect">
            <a:avLst/>
          </a:prstGeom>
        </p:spPr>
      </p:pic>
    </p:spTree>
    <p:extLst>
      <p:ext uri="{BB962C8B-B14F-4D97-AF65-F5344CB8AC3E}">
        <p14:creationId xmlns:p14="http://schemas.microsoft.com/office/powerpoint/2010/main" val="3525307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1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02A336E-450A-31DD-A553-0BE76ED8F550}"/>
              </a:ext>
            </a:extLst>
          </p:cNvPr>
          <p:cNvSpPr txBox="1"/>
          <p:nvPr/>
        </p:nvSpPr>
        <p:spPr>
          <a:xfrm>
            <a:off x="435495" y="1700808"/>
            <a:ext cx="2952328" cy="2308324"/>
          </a:xfrm>
          <a:prstGeom prst="rect">
            <a:avLst/>
          </a:prstGeom>
          <a:noFill/>
        </p:spPr>
        <p:txBody>
          <a:bodyPr wrap="square">
            <a:spAutoFit/>
          </a:bodyPr>
          <a:lstStyle/>
          <a:p>
            <a:r>
              <a:rPr lang="en-US" b="1" dirty="0"/>
              <a:t>Duncan McGregor Whyte </a:t>
            </a:r>
            <a:r>
              <a:rPr lang="en-US" dirty="0"/>
              <a:t>received his artistic training at Glasgow before studying at the </a:t>
            </a:r>
            <a:r>
              <a:rPr lang="en-US" b="1" dirty="0"/>
              <a:t>State School at Antwerp </a:t>
            </a:r>
            <a:r>
              <a:rPr lang="en-US" dirty="0"/>
              <a:t>under Pieter van </a:t>
            </a:r>
            <a:r>
              <a:rPr lang="en-US" dirty="0" err="1"/>
              <a:t>Havermaet</a:t>
            </a:r>
            <a:r>
              <a:rPr lang="en-US" dirty="0"/>
              <a:t> and at Paris’s </a:t>
            </a:r>
            <a:r>
              <a:rPr lang="en-US" b="1" dirty="0"/>
              <a:t>Académie </a:t>
            </a:r>
            <a:r>
              <a:rPr lang="en-US" b="1" dirty="0" err="1"/>
              <a:t>Delecluse</a:t>
            </a:r>
            <a:r>
              <a:rPr lang="en-US" dirty="0"/>
              <a:t>.</a:t>
            </a:r>
          </a:p>
          <a:p>
            <a:endParaRPr lang="en-US" dirty="0"/>
          </a:p>
        </p:txBody>
      </p:sp>
      <p:sp>
        <p:nvSpPr>
          <p:cNvPr id="5" name="TextBox 4">
            <a:extLst>
              <a:ext uri="{FF2B5EF4-FFF2-40B4-BE49-F238E27FC236}">
                <a16:creationId xmlns:a16="http://schemas.microsoft.com/office/drawing/2014/main" id="{ED230C40-439D-CAE5-D81D-8FC66C604E3C}"/>
              </a:ext>
            </a:extLst>
          </p:cNvPr>
          <p:cNvSpPr txBox="1"/>
          <p:nvPr/>
        </p:nvSpPr>
        <p:spPr>
          <a:xfrm>
            <a:off x="467544" y="6093296"/>
            <a:ext cx="4572000" cy="307777"/>
          </a:xfrm>
          <a:prstGeom prst="rect">
            <a:avLst/>
          </a:prstGeom>
          <a:noFill/>
        </p:spPr>
        <p:txBody>
          <a:bodyPr wrap="square">
            <a:spAutoFit/>
          </a:bodyPr>
          <a:lstStyle/>
          <a:p>
            <a:r>
              <a:rPr lang="en-US" sz="1400" dirty="0"/>
              <a:t>Duncan McGregor Whyte, </a:t>
            </a:r>
            <a:r>
              <a:rPr lang="en-US" sz="1400" i="1" dirty="0"/>
              <a:t>Going Home</a:t>
            </a:r>
            <a:endParaRPr lang="en-AU" sz="1400" i="1" dirty="0"/>
          </a:p>
        </p:txBody>
      </p:sp>
      <p:pic>
        <p:nvPicPr>
          <p:cNvPr id="7" name="Picture 6">
            <a:extLst>
              <a:ext uri="{FF2B5EF4-FFF2-40B4-BE49-F238E27FC236}">
                <a16:creationId xmlns:a16="http://schemas.microsoft.com/office/drawing/2014/main" id="{206AFC18-A3B9-4483-D915-707DC72DC1FC}"/>
              </a:ext>
            </a:extLst>
          </p:cNvPr>
          <p:cNvPicPr>
            <a:picLocks noChangeAspect="1"/>
          </p:cNvPicPr>
          <p:nvPr/>
        </p:nvPicPr>
        <p:blipFill>
          <a:blip r:embed="rId2"/>
          <a:stretch>
            <a:fillRect/>
          </a:stretch>
        </p:blipFill>
        <p:spPr>
          <a:xfrm>
            <a:off x="3779912" y="438265"/>
            <a:ext cx="5081247" cy="6284440"/>
          </a:xfrm>
          <a:prstGeom prst="rect">
            <a:avLst/>
          </a:prstGeom>
        </p:spPr>
      </p:pic>
    </p:spTree>
    <p:extLst>
      <p:ext uri="{BB962C8B-B14F-4D97-AF65-F5344CB8AC3E}">
        <p14:creationId xmlns:p14="http://schemas.microsoft.com/office/powerpoint/2010/main" val="35407745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02A336E-450A-31DD-A553-0BE76ED8F550}"/>
              </a:ext>
            </a:extLst>
          </p:cNvPr>
          <p:cNvSpPr txBox="1"/>
          <p:nvPr/>
        </p:nvSpPr>
        <p:spPr>
          <a:xfrm>
            <a:off x="323528" y="260648"/>
            <a:ext cx="8712968" cy="923330"/>
          </a:xfrm>
          <a:prstGeom prst="rect">
            <a:avLst/>
          </a:prstGeom>
          <a:noFill/>
        </p:spPr>
        <p:txBody>
          <a:bodyPr wrap="square">
            <a:spAutoFit/>
          </a:bodyPr>
          <a:lstStyle/>
          <a:p>
            <a:r>
              <a:rPr lang="en-US" dirty="0"/>
              <a:t>Following his studies Whyte travelled to Australian in, settling in Perth for nearly five years, where he was President of the </a:t>
            </a:r>
            <a:r>
              <a:rPr lang="en-US" b="1" dirty="0"/>
              <a:t>Western Australian Society of Arts </a:t>
            </a:r>
            <a:r>
              <a:rPr lang="en-US" dirty="0"/>
              <a:t>from 1920-21, before returning to Scotland in1923.</a:t>
            </a:r>
            <a:endParaRPr lang="en-AU" dirty="0"/>
          </a:p>
        </p:txBody>
      </p:sp>
      <p:pic>
        <p:nvPicPr>
          <p:cNvPr id="4" name="Picture 3">
            <a:extLst>
              <a:ext uri="{FF2B5EF4-FFF2-40B4-BE49-F238E27FC236}">
                <a16:creationId xmlns:a16="http://schemas.microsoft.com/office/drawing/2014/main" id="{E2237BDB-B11C-CA2E-23F5-9CF7B6E840AF}"/>
              </a:ext>
            </a:extLst>
          </p:cNvPr>
          <p:cNvPicPr>
            <a:picLocks noChangeAspect="1"/>
          </p:cNvPicPr>
          <p:nvPr/>
        </p:nvPicPr>
        <p:blipFill>
          <a:blip r:embed="rId2"/>
          <a:stretch>
            <a:fillRect/>
          </a:stretch>
        </p:blipFill>
        <p:spPr>
          <a:xfrm>
            <a:off x="2285999" y="1710191"/>
            <a:ext cx="6625672" cy="4762671"/>
          </a:xfrm>
          <a:prstGeom prst="rect">
            <a:avLst/>
          </a:prstGeom>
        </p:spPr>
      </p:pic>
      <p:sp>
        <p:nvSpPr>
          <p:cNvPr id="6" name="TextBox 5">
            <a:extLst>
              <a:ext uri="{FF2B5EF4-FFF2-40B4-BE49-F238E27FC236}">
                <a16:creationId xmlns:a16="http://schemas.microsoft.com/office/drawing/2014/main" id="{583CEB44-8573-0860-3914-F560DC1F1841}"/>
              </a:ext>
            </a:extLst>
          </p:cNvPr>
          <p:cNvSpPr txBox="1"/>
          <p:nvPr/>
        </p:nvSpPr>
        <p:spPr>
          <a:xfrm>
            <a:off x="107504" y="6228291"/>
            <a:ext cx="2160240" cy="523220"/>
          </a:xfrm>
          <a:prstGeom prst="rect">
            <a:avLst/>
          </a:prstGeom>
          <a:noFill/>
        </p:spPr>
        <p:txBody>
          <a:bodyPr wrap="square">
            <a:spAutoFit/>
          </a:bodyPr>
          <a:lstStyle/>
          <a:p>
            <a:r>
              <a:rPr lang="en-US" sz="1400" dirty="0"/>
              <a:t>Duncan McGregor Whyte, </a:t>
            </a:r>
            <a:r>
              <a:rPr lang="en-US" sz="1400" i="1" dirty="0"/>
              <a:t>Perth Foreshore</a:t>
            </a:r>
            <a:endParaRPr lang="en-AU" sz="1400" i="1" dirty="0"/>
          </a:p>
        </p:txBody>
      </p:sp>
    </p:spTree>
    <p:extLst>
      <p:ext uri="{BB962C8B-B14F-4D97-AF65-F5344CB8AC3E}">
        <p14:creationId xmlns:p14="http://schemas.microsoft.com/office/powerpoint/2010/main" val="16895298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5C62BEE-4B05-831F-4368-7C82287B1DD2}"/>
              </a:ext>
            </a:extLst>
          </p:cNvPr>
          <p:cNvSpPr txBox="1"/>
          <p:nvPr/>
        </p:nvSpPr>
        <p:spPr>
          <a:xfrm>
            <a:off x="179512" y="192122"/>
            <a:ext cx="8964488" cy="646331"/>
          </a:xfrm>
          <a:prstGeom prst="rect">
            <a:avLst/>
          </a:prstGeom>
          <a:noFill/>
        </p:spPr>
        <p:txBody>
          <a:bodyPr wrap="square">
            <a:spAutoFit/>
          </a:bodyPr>
          <a:lstStyle/>
          <a:p>
            <a:r>
              <a:rPr lang="en-US" dirty="0"/>
              <a:t>While in Western Australia, Whyte was associated  with James Linton and John Horgan and also taught “</a:t>
            </a:r>
            <a:r>
              <a:rPr lang="en-US" i="1" dirty="0"/>
              <a:t>Outdoor Painting Classes in Oils and  Watercolours</a:t>
            </a:r>
            <a:r>
              <a:rPr lang="en-US" dirty="0"/>
              <a:t>”  at  </a:t>
            </a:r>
            <a:r>
              <a:rPr lang="en-US" dirty="0" err="1"/>
              <a:t>Leederville</a:t>
            </a:r>
            <a:r>
              <a:rPr lang="en-US" dirty="0"/>
              <a:t>,  Perth.</a:t>
            </a:r>
            <a:endParaRPr lang="en-AU" dirty="0"/>
          </a:p>
        </p:txBody>
      </p:sp>
      <p:sp>
        <p:nvSpPr>
          <p:cNvPr id="5" name="TextBox 4">
            <a:extLst>
              <a:ext uri="{FF2B5EF4-FFF2-40B4-BE49-F238E27FC236}">
                <a16:creationId xmlns:a16="http://schemas.microsoft.com/office/drawing/2014/main" id="{25138046-4917-24AB-335B-C1F7622E4E76}"/>
              </a:ext>
            </a:extLst>
          </p:cNvPr>
          <p:cNvSpPr txBox="1"/>
          <p:nvPr/>
        </p:nvSpPr>
        <p:spPr>
          <a:xfrm>
            <a:off x="2339752" y="6511989"/>
            <a:ext cx="6012160" cy="307777"/>
          </a:xfrm>
          <a:prstGeom prst="rect">
            <a:avLst/>
          </a:prstGeom>
          <a:noFill/>
        </p:spPr>
        <p:txBody>
          <a:bodyPr wrap="square">
            <a:spAutoFit/>
          </a:bodyPr>
          <a:lstStyle/>
          <a:p>
            <a:r>
              <a:rPr lang="en-US" sz="1400" dirty="0"/>
              <a:t>Duncan McGregor Whyte</a:t>
            </a:r>
            <a:r>
              <a:rPr lang="en-US" sz="1400" i="1" dirty="0"/>
              <a:t>, Landscape with Sheep and Horseman, c1920</a:t>
            </a:r>
            <a:endParaRPr lang="en-AU" sz="1400" i="1" dirty="0"/>
          </a:p>
        </p:txBody>
      </p:sp>
      <p:pic>
        <p:nvPicPr>
          <p:cNvPr id="7" name="Picture 6">
            <a:extLst>
              <a:ext uri="{FF2B5EF4-FFF2-40B4-BE49-F238E27FC236}">
                <a16:creationId xmlns:a16="http://schemas.microsoft.com/office/drawing/2014/main" id="{13B15C64-E987-8F2E-3F68-B157B6A3C89A}"/>
              </a:ext>
            </a:extLst>
          </p:cNvPr>
          <p:cNvPicPr>
            <a:picLocks noChangeAspect="1"/>
          </p:cNvPicPr>
          <p:nvPr/>
        </p:nvPicPr>
        <p:blipFill>
          <a:blip r:embed="rId2"/>
          <a:stretch>
            <a:fillRect/>
          </a:stretch>
        </p:blipFill>
        <p:spPr>
          <a:xfrm>
            <a:off x="1763688" y="1484784"/>
            <a:ext cx="6226807" cy="4829573"/>
          </a:xfrm>
          <a:prstGeom prst="rect">
            <a:avLst/>
          </a:prstGeom>
        </p:spPr>
      </p:pic>
    </p:spTree>
    <p:extLst>
      <p:ext uri="{BB962C8B-B14F-4D97-AF65-F5344CB8AC3E}">
        <p14:creationId xmlns:p14="http://schemas.microsoft.com/office/powerpoint/2010/main" val="34976706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993D852-2C01-F110-9590-58C593E447FA}"/>
              </a:ext>
            </a:extLst>
          </p:cNvPr>
          <p:cNvSpPr txBox="1"/>
          <p:nvPr/>
        </p:nvSpPr>
        <p:spPr>
          <a:xfrm>
            <a:off x="289247" y="616157"/>
            <a:ext cx="3850705" cy="2308324"/>
          </a:xfrm>
          <a:prstGeom prst="rect">
            <a:avLst/>
          </a:prstGeom>
          <a:noFill/>
        </p:spPr>
        <p:txBody>
          <a:bodyPr wrap="square">
            <a:spAutoFit/>
          </a:bodyPr>
          <a:lstStyle/>
          <a:p>
            <a:r>
              <a:rPr lang="en-US" b="1" i="0" dirty="0">
                <a:solidFill>
                  <a:srgbClr val="4F6228"/>
                </a:solidFill>
                <a:effectLst/>
                <a:latin typeface="+mj-lt"/>
              </a:rPr>
              <a:t>Richard Godfrey Rivers </a:t>
            </a:r>
            <a:r>
              <a:rPr lang="en-US" b="0" i="0" dirty="0">
                <a:solidFill>
                  <a:srgbClr val="4F6228"/>
                </a:solidFill>
                <a:effectLst/>
                <a:latin typeface="+mj-lt"/>
              </a:rPr>
              <a:t>(1858-1925) studied at the Slade School of Fine Art, </a:t>
            </a:r>
            <a:r>
              <a:rPr lang="en-US" b="1" i="0" dirty="0">
                <a:solidFill>
                  <a:srgbClr val="4F6228"/>
                </a:solidFill>
                <a:effectLst/>
                <a:latin typeface="+mj-lt"/>
              </a:rPr>
              <a:t>University College, London </a:t>
            </a:r>
            <a:r>
              <a:rPr lang="en-US" b="0" i="0" dirty="0">
                <a:solidFill>
                  <a:srgbClr val="4F6228"/>
                </a:solidFill>
                <a:effectLst/>
                <a:latin typeface="+mj-lt"/>
              </a:rPr>
              <a:t>under Professor Alphonse </a:t>
            </a:r>
            <a:r>
              <a:rPr lang="en-US" b="0" i="0" dirty="0" err="1">
                <a:solidFill>
                  <a:srgbClr val="4F6228"/>
                </a:solidFill>
                <a:effectLst/>
                <a:latin typeface="+mj-lt"/>
              </a:rPr>
              <a:t>Legros</a:t>
            </a:r>
            <a:r>
              <a:rPr lang="en-US" b="0" i="0" dirty="0">
                <a:solidFill>
                  <a:srgbClr val="4F6228"/>
                </a:solidFill>
                <a:effectLst/>
                <a:latin typeface="+mj-lt"/>
              </a:rPr>
              <a:t>, receiving the prize for landscape painting in 1883 and exhibiting at the </a:t>
            </a:r>
            <a:r>
              <a:rPr lang="en-US" b="1" i="0" dirty="0">
                <a:solidFill>
                  <a:srgbClr val="4F6228"/>
                </a:solidFill>
                <a:effectLst/>
                <a:latin typeface="+mj-lt"/>
              </a:rPr>
              <a:t>Royal Academy of Arts </a:t>
            </a:r>
            <a:r>
              <a:rPr lang="en-US" b="0" i="0" dirty="0">
                <a:solidFill>
                  <a:srgbClr val="4F6228"/>
                </a:solidFill>
                <a:effectLst/>
                <a:latin typeface="+mj-lt"/>
              </a:rPr>
              <a:t>in 1884. </a:t>
            </a:r>
          </a:p>
          <a:p>
            <a:endParaRPr lang="en-US" dirty="0">
              <a:solidFill>
                <a:srgbClr val="4F6228"/>
              </a:solidFill>
              <a:latin typeface="+mj-lt"/>
            </a:endParaRPr>
          </a:p>
        </p:txBody>
      </p:sp>
      <p:sp>
        <p:nvSpPr>
          <p:cNvPr id="9" name="TextBox 8">
            <a:extLst>
              <a:ext uri="{FF2B5EF4-FFF2-40B4-BE49-F238E27FC236}">
                <a16:creationId xmlns:a16="http://schemas.microsoft.com/office/drawing/2014/main" id="{25C022CF-0F24-F2EB-0152-492EB133ACB4}"/>
              </a:ext>
            </a:extLst>
          </p:cNvPr>
          <p:cNvSpPr txBox="1"/>
          <p:nvPr/>
        </p:nvSpPr>
        <p:spPr>
          <a:xfrm>
            <a:off x="236679" y="6334780"/>
            <a:ext cx="3672408" cy="523220"/>
          </a:xfrm>
          <a:prstGeom prst="rect">
            <a:avLst/>
          </a:prstGeom>
          <a:noFill/>
        </p:spPr>
        <p:txBody>
          <a:bodyPr wrap="square">
            <a:spAutoFit/>
          </a:bodyPr>
          <a:lstStyle/>
          <a:p>
            <a:r>
              <a:rPr lang="en-US" sz="1400" dirty="0"/>
              <a:t>R Godfrey Rivers, </a:t>
            </a:r>
            <a:r>
              <a:rPr lang="en-US" sz="1400" i="1" dirty="0"/>
              <a:t>Under the Jacaranda Tree</a:t>
            </a:r>
            <a:r>
              <a:rPr lang="en-US" sz="1400" dirty="0"/>
              <a:t>, 1903</a:t>
            </a:r>
            <a:endParaRPr lang="en-AU" sz="1400" dirty="0"/>
          </a:p>
        </p:txBody>
      </p:sp>
      <p:sp>
        <p:nvSpPr>
          <p:cNvPr id="11" name="TextBox 10">
            <a:extLst>
              <a:ext uri="{FF2B5EF4-FFF2-40B4-BE49-F238E27FC236}">
                <a16:creationId xmlns:a16="http://schemas.microsoft.com/office/drawing/2014/main" id="{F35BCDE8-D172-2455-E995-AA2528114266}"/>
              </a:ext>
            </a:extLst>
          </p:cNvPr>
          <p:cNvSpPr txBox="1"/>
          <p:nvPr/>
        </p:nvSpPr>
        <p:spPr>
          <a:xfrm>
            <a:off x="250502" y="2492896"/>
            <a:ext cx="3130625" cy="3139321"/>
          </a:xfrm>
          <a:prstGeom prst="rect">
            <a:avLst/>
          </a:prstGeom>
          <a:noFill/>
        </p:spPr>
        <p:txBody>
          <a:bodyPr wrap="square">
            <a:spAutoFit/>
          </a:bodyPr>
          <a:lstStyle/>
          <a:p>
            <a:endParaRPr lang="en-US" b="0" i="0" dirty="0">
              <a:solidFill>
                <a:srgbClr val="4F6228"/>
              </a:solidFill>
              <a:effectLst/>
              <a:latin typeface="+mj-lt"/>
            </a:endParaRPr>
          </a:p>
          <a:p>
            <a:r>
              <a:rPr lang="en-US" b="0" i="0" dirty="0">
                <a:solidFill>
                  <a:srgbClr val="4F6228"/>
                </a:solidFill>
                <a:effectLst/>
                <a:latin typeface="+mj-lt"/>
              </a:rPr>
              <a:t>In 1889 he came to Australia where he taught </a:t>
            </a:r>
            <a:r>
              <a:rPr lang="en-US" dirty="0">
                <a:solidFill>
                  <a:srgbClr val="4F6228"/>
                </a:solidFill>
                <a:latin typeface="+mj-lt"/>
              </a:rPr>
              <a:t>in</a:t>
            </a:r>
            <a:r>
              <a:rPr lang="en-US" b="0" i="0" dirty="0">
                <a:solidFill>
                  <a:srgbClr val="4F6228"/>
                </a:solidFill>
                <a:effectLst/>
                <a:latin typeface="+mj-lt"/>
              </a:rPr>
              <a:t> NSW, before being appointed second art master at </a:t>
            </a:r>
            <a:r>
              <a:rPr lang="en-US" b="1" i="0" dirty="0">
                <a:solidFill>
                  <a:srgbClr val="4F6228"/>
                </a:solidFill>
                <a:effectLst/>
                <a:latin typeface="+mj-lt"/>
              </a:rPr>
              <a:t>Brisbane Technical College </a:t>
            </a:r>
            <a:r>
              <a:rPr lang="en-US" b="0" i="0" dirty="0">
                <a:solidFill>
                  <a:srgbClr val="4F6228"/>
                </a:solidFill>
                <a:effectLst/>
                <a:latin typeface="+mj-lt"/>
              </a:rPr>
              <a:t>in 1890. </a:t>
            </a:r>
          </a:p>
          <a:p>
            <a:endParaRPr lang="en-US" dirty="0">
              <a:solidFill>
                <a:srgbClr val="4F6228"/>
              </a:solidFill>
              <a:latin typeface="+mj-lt"/>
            </a:endParaRPr>
          </a:p>
          <a:p>
            <a:r>
              <a:rPr lang="en-US" b="0" i="0" dirty="0">
                <a:solidFill>
                  <a:srgbClr val="4F6228"/>
                </a:solidFill>
                <a:effectLst/>
                <a:latin typeface="+mj-lt"/>
              </a:rPr>
              <a:t>He soon emerged as leader of Brisbane's artistic community and the first artist member of the Queensland Club in 1891.</a:t>
            </a:r>
            <a:endParaRPr lang="en-AU" dirty="0">
              <a:solidFill>
                <a:srgbClr val="4F6228"/>
              </a:solidFill>
              <a:latin typeface="+mj-lt"/>
            </a:endParaRPr>
          </a:p>
        </p:txBody>
      </p:sp>
      <p:pic>
        <p:nvPicPr>
          <p:cNvPr id="12" name="Picture 11">
            <a:extLst>
              <a:ext uri="{FF2B5EF4-FFF2-40B4-BE49-F238E27FC236}">
                <a16:creationId xmlns:a16="http://schemas.microsoft.com/office/drawing/2014/main" id="{BFC26001-6385-5D2F-5A33-7FB16E0117A6}"/>
              </a:ext>
            </a:extLst>
          </p:cNvPr>
          <p:cNvPicPr>
            <a:picLocks noChangeAspect="1"/>
          </p:cNvPicPr>
          <p:nvPr/>
        </p:nvPicPr>
        <p:blipFill>
          <a:blip r:embed="rId2"/>
          <a:stretch>
            <a:fillRect/>
          </a:stretch>
        </p:blipFill>
        <p:spPr>
          <a:xfrm>
            <a:off x="4212398" y="130726"/>
            <a:ext cx="4694923" cy="6497510"/>
          </a:xfrm>
          <a:prstGeom prst="rect">
            <a:avLst/>
          </a:prstGeom>
        </p:spPr>
      </p:pic>
      <p:sp>
        <p:nvSpPr>
          <p:cNvPr id="13" name="TextBox 12">
            <a:extLst>
              <a:ext uri="{FF2B5EF4-FFF2-40B4-BE49-F238E27FC236}">
                <a16:creationId xmlns:a16="http://schemas.microsoft.com/office/drawing/2014/main" id="{0D8DC61B-5970-C6B4-1275-43DF1323605E}"/>
              </a:ext>
            </a:extLst>
          </p:cNvPr>
          <p:cNvSpPr txBox="1"/>
          <p:nvPr/>
        </p:nvSpPr>
        <p:spPr>
          <a:xfrm>
            <a:off x="289247" y="112462"/>
            <a:ext cx="4320480" cy="400110"/>
          </a:xfrm>
          <a:prstGeom prst="rect">
            <a:avLst/>
          </a:prstGeom>
          <a:noFill/>
        </p:spPr>
        <p:txBody>
          <a:bodyPr wrap="square" rtlCol="0">
            <a:spAutoFit/>
          </a:bodyPr>
          <a:lstStyle/>
          <a:p>
            <a:r>
              <a:rPr lang="en-AU" sz="2000" b="1" dirty="0"/>
              <a:t>Queensland</a:t>
            </a:r>
          </a:p>
        </p:txBody>
      </p:sp>
    </p:spTree>
    <p:extLst>
      <p:ext uri="{BB962C8B-B14F-4D97-AF65-F5344CB8AC3E}">
        <p14:creationId xmlns:p14="http://schemas.microsoft.com/office/powerpoint/2010/main" val="12024081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3E775E2-7208-D405-6736-C1195801C04C}"/>
              </a:ext>
            </a:extLst>
          </p:cNvPr>
          <p:cNvSpPr txBox="1"/>
          <p:nvPr/>
        </p:nvSpPr>
        <p:spPr>
          <a:xfrm>
            <a:off x="179512" y="620688"/>
            <a:ext cx="8824125" cy="2585323"/>
          </a:xfrm>
          <a:prstGeom prst="rect">
            <a:avLst/>
          </a:prstGeom>
          <a:noFill/>
        </p:spPr>
        <p:txBody>
          <a:bodyPr wrap="square">
            <a:spAutoFit/>
          </a:bodyPr>
          <a:lstStyle/>
          <a:p>
            <a:r>
              <a:rPr lang="en-US" b="0" i="0" dirty="0">
                <a:solidFill>
                  <a:srgbClr val="4F6228"/>
                </a:solidFill>
                <a:effectLst/>
              </a:rPr>
              <a:t>Ashton emigrated to </a:t>
            </a:r>
            <a:r>
              <a:rPr lang="en-US" b="0" i="0" u="none" strike="noStrike" dirty="0">
                <a:solidFill>
                  <a:srgbClr val="4F6228"/>
                </a:solidFill>
                <a:effectLst/>
              </a:rPr>
              <a:t>Adelaide</a:t>
            </a:r>
            <a:r>
              <a:rPr lang="en-US" b="0" i="0" dirty="0">
                <a:solidFill>
                  <a:srgbClr val="4F6228"/>
                </a:solidFill>
                <a:effectLst/>
              </a:rPr>
              <a:t> in 1884 and established the </a:t>
            </a:r>
            <a:r>
              <a:rPr lang="en-US" b="0" i="0" u="none" strike="noStrike" dirty="0">
                <a:solidFill>
                  <a:srgbClr val="4F6228"/>
                </a:solidFill>
                <a:effectLst/>
              </a:rPr>
              <a:t>Norwood</a:t>
            </a:r>
            <a:r>
              <a:rPr lang="en-US" b="0" i="0" dirty="0">
                <a:solidFill>
                  <a:srgbClr val="4F6228"/>
                </a:solidFill>
                <a:effectLst/>
              </a:rPr>
              <a:t> art school in 1886. </a:t>
            </a:r>
          </a:p>
          <a:p>
            <a:endParaRPr lang="en-US" dirty="0">
              <a:solidFill>
                <a:srgbClr val="4F6228"/>
              </a:solidFill>
            </a:endParaRPr>
          </a:p>
          <a:p>
            <a:r>
              <a:rPr lang="en-US" b="0" i="0" dirty="0">
                <a:solidFill>
                  <a:srgbClr val="4F6228"/>
                </a:solidFill>
                <a:effectLst/>
              </a:rPr>
              <a:t>He visited England in 1894, studied under </a:t>
            </a:r>
            <a:r>
              <a:rPr lang="en-US" b="0" i="0" u="none" strike="noStrike" dirty="0">
                <a:solidFill>
                  <a:srgbClr val="4F6228"/>
                </a:solidFill>
                <a:effectLst/>
              </a:rPr>
              <a:t>Henry Moore</a:t>
            </a:r>
            <a:r>
              <a:rPr lang="en-US" b="0" i="0" dirty="0">
                <a:solidFill>
                  <a:srgbClr val="4F6228"/>
                </a:solidFill>
                <a:effectLst/>
              </a:rPr>
              <a:t>, R.A. and was elected a member of the </a:t>
            </a:r>
            <a:r>
              <a:rPr lang="en-US" b="1" i="0" u="none" strike="noStrike" dirty="0">
                <a:solidFill>
                  <a:srgbClr val="4F6228"/>
                </a:solidFill>
                <a:effectLst/>
              </a:rPr>
              <a:t>Royal Society of Arts</a:t>
            </a:r>
            <a:r>
              <a:rPr lang="en-US" b="0" i="0" dirty="0">
                <a:solidFill>
                  <a:srgbClr val="4F6228"/>
                </a:solidFill>
                <a:effectLst/>
              </a:rPr>
              <a:t>. Returning to Adelaide in 1895 he founded the </a:t>
            </a:r>
            <a:r>
              <a:rPr lang="en-US" b="1" i="0" dirty="0">
                <a:solidFill>
                  <a:srgbClr val="4F6228"/>
                </a:solidFill>
                <a:effectLst/>
              </a:rPr>
              <a:t>Academy of Arts</a:t>
            </a:r>
            <a:r>
              <a:rPr lang="en-US" b="0" i="0" dirty="0">
                <a:solidFill>
                  <a:srgbClr val="4F6228"/>
                </a:solidFill>
                <a:effectLst/>
              </a:rPr>
              <a:t>, and for over 30 years was the best known teacher of painting in South Australia. </a:t>
            </a:r>
          </a:p>
          <a:p>
            <a:endParaRPr lang="en-US" dirty="0">
              <a:solidFill>
                <a:srgbClr val="4F6228"/>
              </a:solidFill>
            </a:endParaRPr>
          </a:p>
          <a:p>
            <a:r>
              <a:rPr lang="en-US" b="0" i="0" dirty="0">
                <a:solidFill>
                  <a:srgbClr val="4F6228"/>
                </a:solidFill>
                <a:effectLst/>
              </a:rPr>
              <a:t>He was an art teacher at </a:t>
            </a:r>
            <a:r>
              <a:rPr lang="en-US" b="0" i="0" u="none" strike="noStrike" dirty="0">
                <a:solidFill>
                  <a:srgbClr val="4F6228"/>
                </a:solidFill>
                <a:effectLst/>
              </a:rPr>
              <a:t>Prince Alfred College</a:t>
            </a:r>
            <a:r>
              <a:rPr lang="en-US" b="0" i="0" dirty="0">
                <a:solidFill>
                  <a:srgbClr val="4F6228"/>
                </a:solidFill>
                <a:effectLst/>
              </a:rPr>
              <a:t> for nearly 40 years, president of the </a:t>
            </a:r>
            <a:r>
              <a:rPr lang="en-US" b="0" i="0" u="none" strike="noStrike" dirty="0">
                <a:solidFill>
                  <a:srgbClr val="4F6228"/>
                </a:solidFill>
                <a:effectLst/>
              </a:rPr>
              <a:t>South Australian Society of Arts</a:t>
            </a:r>
            <a:r>
              <a:rPr lang="en-US" b="0" i="0" dirty="0">
                <a:solidFill>
                  <a:srgbClr val="4F6228"/>
                </a:solidFill>
                <a:effectLst/>
              </a:rPr>
              <a:t> for four years and a founding member and longtime president of the </a:t>
            </a:r>
            <a:r>
              <a:rPr lang="en-US" b="0" i="0" u="none" strike="noStrike" dirty="0">
                <a:solidFill>
                  <a:srgbClr val="4F6228"/>
                </a:solidFill>
                <a:effectLst/>
              </a:rPr>
              <a:t>Adelaide Easel Club</a:t>
            </a:r>
            <a:r>
              <a:rPr lang="en-US" b="0" i="0" dirty="0">
                <a:solidFill>
                  <a:srgbClr val="4F6228"/>
                </a:solidFill>
                <a:effectLst/>
              </a:rPr>
              <a:t>.</a:t>
            </a:r>
            <a:endParaRPr lang="en-AU" dirty="0">
              <a:solidFill>
                <a:srgbClr val="4F6228"/>
              </a:solidFill>
            </a:endParaRPr>
          </a:p>
        </p:txBody>
      </p:sp>
      <p:sp>
        <p:nvSpPr>
          <p:cNvPr id="7" name="TextBox 6">
            <a:extLst>
              <a:ext uri="{FF2B5EF4-FFF2-40B4-BE49-F238E27FC236}">
                <a16:creationId xmlns:a16="http://schemas.microsoft.com/office/drawing/2014/main" id="{AEFC9DA4-A752-5EFA-35A3-FFA771CE82C0}"/>
              </a:ext>
            </a:extLst>
          </p:cNvPr>
          <p:cNvSpPr txBox="1"/>
          <p:nvPr/>
        </p:nvSpPr>
        <p:spPr>
          <a:xfrm>
            <a:off x="179512" y="130949"/>
            <a:ext cx="4572000" cy="369332"/>
          </a:xfrm>
          <a:prstGeom prst="rect">
            <a:avLst/>
          </a:prstGeom>
          <a:noFill/>
        </p:spPr>
        <p:txBody>
          <a:bodyPr wrap="square">
            <a:spAutoFit/>
          </a:bodyPr>
          <a:lstStyle/>
          <a:p>
            <a:r>
              <a:rPr lang="en-AU" b="1" i="0" dirty="0">
                <a:solidFill>
                  <a:srgbClr val="4F6228"/>
                </a:solidFill>
                <a:effectLst/>
                <a:latin typeface="+mj-lt"/>
              </a:rPr>
              <a:t>James Ashton</a:t>
            </a:r>
            <a:r>
              <a:rPr lang="en-AU" b="0" i="0" dirty="0">
                <a:solidFill>
                  <a:srgbClr val="4F6228"/>
                </a:solidFill>
                <a:effectLst/>
                <a:latin typeface="+mj-lt"/>
              </a:rPr>
              <a:t> (1859 – 1935) </a:t>
            </a:r>
            <a:endParaRPr lang="en-AU" dirty="0">
              <a:solidFill>
                <a:srgbClr val="4F6228"/>
              </a:solidFill>
              <a:latin typeface="+mj-lt"/>
            </a:endParaRPr>
          </a:p>
        </p:txBody>
      </p:sp>
      <p:sp>
        <p:nvSpPr>
          <p:cNvPr id="9" name="TextBox 8">
            <a:extLst>
              <a:ext uri="{FF2B5EF4-FFF2-40B4-BE49-F238E27FC236}">
                <a16:creationId xmlns:a16="http://schemas.microsoft.com/office/drawing/2014/main" id="{AEDBFE5B-5788-8C29-AB65-91404F86ABD9}"/>
              </a:ext>
            </a:extLst>
          </p:cNvPr>
          <p:cNvSpPr txBox="1"/>
          <p:nvPr/>
        </p:nvSpPr>
        <p:spPr>
          <a:xfrm>
            <a:off x="179512" y="6357719"/>
            <a:ext cx="4572000" cy="307777"/>
          </a:xfrm>
          <a:prstGeom prst="rect">
            <a:avLst/>
          </a:prstGeom>
          <a:noFill/>
        </p:spPr>
        <p:txBody>
          <a:bodyPr wrap="square">
            <a:spAutoFit/>
          </a:bodyPr>
          <a:lstStyle/>
          <a:p>
            <a:r>
              <a:rPr lang="en-AU" sz="1400" dirty="0"/>
              <a:t>James Ashton, </a:t>
            </a:r>
            <a:r>
              <a:rPr lang="en-AU" sz="1400" i="1" dirty="0"/>
              <a:t>Sand Dunes</a:t>
            </a:r>
          </a:p>
        </p:txBody>
      </p:sp>
      <p:pic>
        <p:nvPicPr>
          <p:cNvPr id="11" name="Picture 10">
            <a:extLst>
              <a:ext uri="{FF2B5EF4-FFF2-40B4-BE49-F238E27FC236}">
                <a16:creationId xmlns:a16="http://schemas.microsoft.com/office/drawing/2014/main" id="{37A3C579-A162-17DE-3C8A-3D0F20685D9B}"/>
              </a:ext>
            </a:extLst>
          </p:cNvPr>
          <p:cNvPicPr>
            <a:picLocks noChangeAspect="1"/>
          </p:cNvPicPr>
          <p:nvPr/>
        </p:nvPicPr>
        <p:blipFill>
          <a:blip r:embed="rId2"/>
          <a:stretch>
            <a:fillRect/>
          </a:stretch>
        </p:blipFill>
        <p:spPr>
          <a:xfrm>
            <a:off x="4283968" y="3051357"/>
            <a:ext cx="4398085" cy="3675694"/>
          </a:xfrm>
          <a:prstGeom prst="rect">
            <a:avLst/>
          </a:prstGeom>
        </p:spPr>
      </p:pic>
      <p:sp>
        <p:nvSpPr>
          <p:cNvPr id="13" name="TextBox 12">
            <a:extLst>
              <a:ext uri="{FF2B5EF4-FFF2-40B4-BE49-F238E27FC236}">
                <a16:creationId xmlns:a16="http://schemas.microsoft.com/office/drawing/2014/main" id="{5CB4FD0F-1015-EC7F-DE71-9136F6945388}"/>
              </a:ext>
            </a:extLst>
          </p:cNvPr>
          <p:cNvSpPr txBox="1"/>
          <p:nvPr/>
        </p:nvSpPr>
        <p:spPr>
          <a:xfrm>
            <a:off x="323528" y="3785586"/>
            <a:ext cx="2592288" cy="1754326"/>
          </a:xfrm>
          <a:prstGeom prst="rect">
            <a:avLst/>
          </a:prstGeom>
          <a:noFill/>
        </p:spPr>
        <p:txBody>
          <a:bodyPr wrap="square">
            <a:spAutoFit/>
          </a:bodyPr>
          <a:lstStyle/>
          <a:p>
            <a:r>
              <a:rPr lang="en-US" b="0" i="0" dirty="0">
                <a:solidFill>
                  <a:srgbClr val="4F6228"/>
                </a:solidFill>
                <a:effectLst/>
              </a:rPr>
              <a:t>Among his pupils were </a:t>
            </a:r>
            <a:r>
              <a:rPr lang="en-US" b="0" i="0" u="none" strike="noStrike" dirty="0">
                <a:solidFill>
                  <a:srgbClr val="4F6228"/>
                </a:solidFill>
                <a:effectLst/>
              </a:rPr>
              <a:t>Ivor Hele</a:t>
            </a:r>
            <a:r>
              <a:rPr lang="en-US" b="0" i="0" dirty="0">
                <a:solidFill>
                  <a:srgbClr val="4F6228"/>
                </a:solidFill>
                <a:effectLst/>
              </a:rPr>
              <a:t>, </a:t>
            </a:r>
            <a:r>
              <a:rPr lang="en-US" b="0" i="0" u="none" strike="noStrike" dirty="0">
                <a:solidFill>
                  <a:srgbClr val="4F6228"/>
                </a:solidFill>
                <a:effectLst/>
              </a:rPr>
              <a:t>Hans </a:t>
            </a:r>
            <a:r>
              <a:rPr lang="en-US" b="0" i="0" u="none" strike="noStrike" dirty="0" err="1">
                <a:solidFill>
                  <a:srgbClr val="4F6228"/>
                </a:solidFill>
                <a:effectLst/>
              </a:rPr>
              <a:t>Heysen</a:t>
            </a:r>
            <a:r>
              <a:rPr lang="en-US" b="0" i="0" dirty="0">
                <a:solidFill>
                  <a:srgbClr val="4F6228"/>
                </a:solidFill>
                <a:effectLst/>
              </a:rPr>
              <a:t>, </a:t>
            </a:r>
            <a:r>
              <a:rPr lang="en-US" b="0" i="0" u="none" strike="noStrike" dirty="0">
                <a:solidFill>
                  <a:srgbClr val="4F6228"/>
                </a:solidFill>
                <a:effectLst/>
              </a:rPr>
              <a:t>Hayley Lever</a:t>
            </a:r>
            <a:r>
              <a:rPr lang="en-US" b="0" i="0" dirty="0">
                <a:solidFill>
                  <a:srgbClr val="4F6228"/>
                </a:solidFill>
                <a:effectLst/>
              </a:rPr>
              <a:t>, Frank White, </a:t>
            </a:r>
            <a:r>
              <a:rPr lang="en-US" b="0" i="0" u="none" strike="noStrike" dirty="0">
                <a:solidFill>
                  <a:srgbClr val="4F6228"/>
                </a:solidFill>
                <a:effectLst/>
              </a:rPr>
              <a:t>Arthur Baker-Clack</a:t>
            </a:r>
            <a:r>
              <a:rPr lang="en-US" b="0" i="0" dirty="0">
                <a:solidFill>
                  <a:srgbClr val="4F6228"/>
                </a:solidFill>
                <a:effectLst/>
              </a:rPr>
              <a:t>, &amp; his son </a:t>
            </a:r>
            <a:r>
              <a:rPr lang="en-US" b="0" i="0" u="none" strike="noStrike" dirty="0">
                <a:solidFill>
                  <a:srgbClr val="4F6228"/>
                </a:solidFill>
                <a:effectLst/>
              </a:rPr>
              <a:t>Will Ashton</a:t>
            </a:r>
            <a:r>
              <a:rPr lang="en-US" u="none" strike="noStrike" dirty="0">
                <a:solidFill>
                  <a:srgbClr val="4F6228"/>
                </a:solidFill>
              </a:rPr>
              <a:t>.</a:t>
            </a:r>
            <a:endParaRPr lang="en-AU" dirty="0"/>
          </a:p>
        </p:txBody>
      </p:sp>
    </p:spTree>
    <p:extLst>
      <p:ext uri="{BB962C8B-B14F-4D97-AF65-F5344CB8AC3E}">
        <p14:creationId xmlns:p14="http://schemas.microsoft.com/office/powerpoint/2010/main" val="20889443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EE0AE1E-379D-8948-7376-FDDDA11B9D83}"/>
              </a:ext>
            </a:extLst>
          </p:cNvPr>
          <p:cNvSpPr txBox="1"/>
          <p:nvPr/>
        </p:nvSpPr>
        <p:spPr>
          <a:xfrm>
            <a:off x="113982" y="1916832"/>
            <a:ext cx="2729826" cy="3416320"/>
          </a:xfrm>
          <a:prstGeom prst="rect">
            <a:avLst/>
          </a:prstGeom>
          <a:noFill/>
        </p:spPr>
        <p:txBody>
          <a:bodyPr wrap="square">
            <a:spAutoFit/>
          </a:bodyPr>
          <a:lstStyle/>
          <a:p>
            <a:r>
              <a:rPr lang="en-US" b="0" i="0" dirty="0">
                <a:solidFill>
                  <a:srgbClr val="4F6228"/>
                </a:solidFill>
                <a:effectLst/>
                <a:latin typeface="+mj-lt"/>
              </a:rPr>
              <a:t>Rivers was president of the </a:t>
            </a:r>
            <a:r>
              <a:rPr lang="en-US" b="1" i="0" dirty="0">
                <a:solidFill>
                  <a:srgbClr val="4F6228"/>
                </a:solidFill>
                <a:effectLst/>
                <a:latin typeface="+mj-lt"/>
              </a:rPr>
              <a:t>Queensland Art Society </a:t>
            </a:r>
            <a:r>
              <a:rPr lang="en-US" b="0" i="0" dirty="0">
                <a:solidFill>
                  <a:srgbClr val="4F6228"/>
                </a:solidFill>
                <a:effectLst/>
                <a:latin typeface="+mj-lt"/>
              </a:rPr>
              <a:t>in 1892-1901 and 1904-08. </a:t>
            </a:r>
          </a:p>
          <a:p>
            <a:endParaRPr lang="en-US" dirty="0">
              <a:solidFill>
                <a:srgbClr val="4F6228"/>
              </a:solidFill>
              <a:latin typeface="+mj-lt"/>
            </a:endParaRPr>
          </a:p>
          <a:p>
            <a:r>
              <a:rPr lang="en-US" b="0" i="0" dirty="0">
                <a:solidFill>
                  <a:srgbClr val="4F6228"/>
                </a:solidFill>
                <a:effectLst/>
                <a:latin typeface="+mj-lt"/>
              </a:rPr>
              <a:t>It was largely through his efforts the </a:t>
            </a:r>
            <a:r>
              <a:rPr lang="en-US" b="1" i="0" dirty="0">
                <a:solidFill>
                  <a:srgbClr val="4F6228"/>
                </a:solidFill>
                <a:effectLst/>
                <a:latin typeface="+mj-lt"/>
              </a:rPr>
              <a:t>Queensland National Art Gallery </a:t>
            </a:r>
            <a:r>
              <a:rPr lang="en-US" b="0" i="0" dirty="0">
                <a:solidFill>
                  <a:srgbClr val="4F6228"/>
                </a:solidFill>
                <a:effectLst/>
                <a:latin typeface="+mj-lt"/>
              </a:rPr>
              <a:t>ultimately opened in 1895; the opening exhibition was hung by him and included his </a:t>
            </a:r>
            <a:r>
              <a:rPr lang="en-US" b="0" i="1" dirty="0">
                <a:solidFill>
                  <a:srgbClr val="4F6228"/>
                </a:solidFill>
                <a:effectLst/>
                <a:latin typeface="+mj-lt"/>
              </a:rPr>
              <a:t>'Woolshed New South </a:t>
            </a:r>
            <a:r>
              <a:rPr lang="en-US" b="0" i="1" dirty="0" err="1">
                <a:solidFill>
                  <a:srgbClr val="4F6228"/>
                </a:solidFill>
                <a:effectLst/>
                <a:latin typeface="+mj-lt"/>
              </a:rPr>
              <a:t>Wales</a:t>
            </a:r>
            <a:r>
              <a:rPr lang="en-US" b="0" i="0" dirty="0" err="1">
                <a:solidFill>
                  <a:srgbClr val="4F6228"/>
                </a:solidFill>
                <a:effectLst/>
                <a:latin typeface="+mj-lt"/>
              </a:rPr>
              <a:t>'</a:t>
            </a:r>
            <a:r>
              <a:rPr lang="en-US" b="0" i="0" dirty="0">
                <a:solidFill>
                  <a:srgbClr val="4F6228"/>
                </a:solidFill>
                <a:effectLst/>
                <a:latin typeface="+mj-lt"/>
              </a:rPr>
              <a:t> (1890).</a:t>
            </a:r>
            <a:endParaRPr lang="en-AU" dirty="0">
              <a:solidFill>
                <a:srgbClr val="4F6228"/>
              </a:solidFill>
              <a:latin typeface="+mj-lt"/>
            </a:endParaRPr>
          </a:p>
        </p:txBody>
      </p:sp>
      <p:sp>
        <p:nvSpPr>
          <p:cNvPr id="8" name="TextBox 7">
            <a:extLst>
              <a:ext uri="{FF2B5EF4-FFF2-40B4-BE49-F238E27FC236}">
                <a16:creationId xmlns:a16="http://schemas.microsoft.com/office/drawing/2014/main" id="{DE7DCEE4-26AC-EB23-4238-CDFEBFA6C3A5}"/>
              </a:ext>
            </a:extLst>
          </p:cNvPr>
          <p:cNvSpPr txBox="1"/>
          <p:nvPr/>
        </p:nvSpPr>
        <p:spPr>
          <a:xfrm>
            <a:off x="3851920" y="6550223"/>
            <a:ext cx="5184576" cy="307777"/>
          </a:xfrm>
          <a:prstGeom prst="rect">
            <a:avLst/>
          </a:prstGeom>
          <a:noFill/>
        </p:spPr>
        <p:txBody>
          <a:bodyPr wrap="square">
            <a:spAutoFit/>
          </a:bodyPr>
          <a:lstStyle/>
          <a:p>
            <a:r>
              <a:rPr lang="en-US" sz="1400" dirty="0"/>
              <a:t>R Godfrey Rivers, </a:t>
            </a:r>
            <a:r>
              <a:rPr lang="en-US" sz="1400" i="1" dirty="0"/>
              <a:t>Woolshed, NSW</a:t>
            </a:r>
            <a:r>
              <a:rPr lang="en-US" sz="1400" dirty="0"/>
              <a:t>, 1890</a:t>
            </a:r>
            <a:endParaRPr lang="en-AU" sz="1400" dirty="0"/>
          </a:p>
        </p:txBody>
      </p:sp>
      <p:pic>
        <p:nvPicPr>
          <p:cNvPr id="10" name="Picture 9">
            <a:extLst>
              <a:ext uri="{FF2B5EF4-FFF2-40B4-BE49-F238E27FC236}">
                <a16:creationId xmlns:a16="http://schemas.microsoft.com/office/drawing/2014/main" id="{CE9F3ECC-46C1-5F26-7322-AACFA076E3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1840" y="1268760"/>
            <a:ext cx="5819804" cy="5052802"/>
          </a:xfrm>
          <a:prstGeom prst="rect">
            <a:avLst/>
          </a:prstGeom>
        </p:spPr>
      </p:pic>
      <p:sp>
        <p:nvSpPr>
          <p:cNvPr id="12" name="TextBox 11">
            <a:extLst>
              <a:ext uri="{FF2B5EF4-FFF2-40B4-BE49-F238E27FC236}">
                <a16:creationId xmlns:a16="http://schemas.microsoft.com/office/drawing/2014/main" id="{045D5002-E535-91A8-964F-263B38CC65B3}"/>
              </a:ext>
            </a:extLst>
          </p:cNvPr>
          <p:cNvSpPr txBox="1"/>
          <p:nvPr/>
        </p:nvSpPr>
        <p:spPr>
          <a:xfrm>
            <a:off x="113982" y="280213"/>
            <a:ext cx="8712969" cy="646331"/>
          </a:xfrm>
          <a:prstGeom prst="rect">
            <a:avLst/>
          </a:prstGeom>
          <a:noFill/>
        </p:spPr>
        <p:txBody>
          <a:bodyPr wrap="square">
            <a:spAutoFit/>
          </a:bodyPr>
          <a:lstStyle/>
          <a:p>
            <a:r>
              <a:rPr lang="en-US" b="0" i="0" dirty="0">
                <a:solidFill>
                  <a:srgbClr val="4F6228"/>
                </a:solidFill>
                <a:effectLst/>
                <a:latin typeface="+mj-lt"/>
              </a:rPr>
              <a:t>Rivers also taught at his studio, at the Brisbane High School for Girls and at Brisbane Girls' Grammar School; his students included </a:t>
            </a:r>
            <a:r>
              <a:rPr lang="en-US" b="1" i="0" u="none" strike="noStrike" dirty="0">
                <a:solidFill>
                  <a:srgbClr val="4F6228"/>
                </a:solidFill>
                <a:effectLst/>
                <a:latin typeface="+mj-lt"/>
              </a:rPr>
              <a:t>Bessie Gibson</a:t>
            </a:r>
            <a:r>
              <a:rPr lang="en-US" b="0" i="0" dirty="0">
                <a:solidFill>
                  <a:srgbClr val="4F6228"/>
                </a:solidFill>
                <a:effectLst/>
                <a:latin typeface="+mj-lt"/>
              </a:rPr>
              <a:t>, </a:t>
            </a:r>
            <a:r>
              <a:rPr lang="en-US" b="1" i="0" u="none" strike="noStrike" dirty="0">
                <a:solidFill>
                  <a:srgbClr val="4F6228"/>
                </a:solidFill>
                <a:effectLst/>
                <a:latin typeface="+mj-lt"/>
              </a:rPr>
              <a:t>Vida Lahey</a:t>
            </a:r>
            <a:r>
              <a:rPr lang="en-US" b="1" i="0" dirty="0">
                <a:solidFill>
                  <a:srgbClr val="4F6228"/>
                </a:solidFill>
                <a:effectLst/>
                <a:latin typeface="+mj-lt"/>
              </a:rPr>
              <a:t> </a:t>
            </a:r>
            <a:r>
              <a:rPr lang="en-US" b="0" i="0" dirty="0">
                <a:solidFill>
                  <a:srgbClr val="4F6228"/>
                </a:solidFill>
                <a:effectLst/>
                <a:latin typeface="+mj-lt"/>
              </a:rPr>
              <a:t>and </a:t>
            </a:r>
            <a:r>
              <a:rPr lang="en-US" b="1" i="0" u="none" strike="noStrike" dirty="0">
                <a:solidFill>
                  <a:srgbClr val="4F6228"/>
                </a:solidFill>
                <a:effectLst/>
                <a:latin typeface="+mj-lt"/>
              </a:rPr>
              <a:t>Harold Parker</a:t>
            </a:r>
            <a:r>
              <a:rPr lang="en-US" b="0" i="0" dirty="0">
                <a:solidFill>
                  <a:srgbClr val="4F6228"/>
                </a:solidFill>
                <a:effectLst/>
                <a:latin typeface="+mj-lt"/>
              </a:rPr>
              <a:t>.</a:t>
            </a:r>
          </a:p>
        </p:txBody>
      </p:sp>
    </p:spTree>
    <p:extLst>
      <p:ext uri="{BB962C8B-B14F-4D97-AF65-F5344CB8AC3E}">
        <p14:creationId xmlns:p14="http://schemas.microsoft.com/office/powerpoint/2010/main" val="37449676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EEFE1F-9CA6-D2DF-FB9C-2B45D7FF40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360" y="116632"/>
            <a:ext cx="4933179" cy="3240360"/>
          </a:xfrm>
          <a:prstGeom prst="rect">
            <a:avLst/>
          </a:prstGeom>
        </p:spPr>
      </p:pic>
      <p:pic>
        <p:nvPicPr>
          <p:cNvPr id="4" name="Picture 3">
            <a:extLst>
              <a:ext uri="{FF2B5EF4-FFF2-40B4-BE49-F238E27FC236}">
                <a16:creationId xmlns:a16="http://schemas.microsoft.com/office/drawing/2014/main" id="{BD5C6CA6-A21A-5EBE-049F-3B0F12CDC602}"/>
              </a:ext>
            </a:extLst>
          </p:cNvPr>
          <p:cNvPicPr>
            <a:picLocks noChangeAspect="1"/>
          </p:cNvPicPr>
          <p:nvPr/>
        </p:nvPicPr>
        <p:blipFill rotWithShape="1">
          <a:blip r:embed="rId3">
            <a:extLst>
              <a:ext uri="{28A0092B-C50C-407E-A947-70E740481C1C}">
                <a14:useLocalDpi xmlns:a14="http://schemas.microsoft.com/office/drawing/2010/main" val="0"/>
              </a:ext>
            </a:extLst>
          </a:blip>
          <a:srcRect l="12926" t="15022" r="13399" b="14346"/>
          <a:stretch/>
        </p:blipFill>
        <p:spPr>
          <a:xfrm>
            <a:off x="4860032" y="3356992"/>
            <a:ext cx="4104456" cy="3416321"/>
          </a:xfrm>
          <a:prstGeom prst="rect">
            <a:avLst/>
          </a:prstGeom>
        </p:spPr>
      </p:pic>
    </p:spTree>
    <p:extLst>
      <p:ext uri="{BB962C8B-B14F-4D97-AF65-F5344CB8AC3E}">
        <p14:creationId xmlns:p14="http://schemas.microsoft.com/office/powerpoint/2010/main" val="42508068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FE0B635-3D5D-D132-012C-63D3EBBFFE63}"/>
              </a:ext>
            </a:extLst>
          </p:cNvPr>
          <p:cNvSpPr txBox="1"/>
          <p:nvPr/>
        </p:nvSpPr>
        <p:spPr>
          <a:xfrm>
            <a:off x="371170" y="332656"/>
            <a:ext cx="3264726" cy="2862322"/>
          </a:xfrm>
          <a:prstGeom prst="rect">
            <a:avLst/>
          </a:prstGeom>
          <a:noFill/>
        </p:spPr>
        <p:txBody>
          <a:bodyPr wrap="square">
            <a:spAutoFit/>
          </a:bodyPr>
          <a:lstStyle/>
          <a:p>
            <a:r>
              <a:rPr lang="de-DE" b="0" i="0" dirty="0">
                <a:solidFill>
                  <a:srgbClr val="4F6228"/>
                </a:solidFill>
                <a:effectLst/>
                <a:latin typeface="+mj-lt"/>
              </a:rPr>
              <a:t>Elizabeth Dickson (</a:t>
            </a:r>
            <a:r>
              <a:rPr lang="de-DE" b="1" i="0" dirty="0">
                <a:solidFill>
                  <a:srgbClr val="4F6228"/>
                </a:solidFill>
                <a:effectLst/>
                <a:latin typeface="+mj-lt"/>
              </a:rPr>
              <a:t>Bessie) Gibson </a:t>
            </a:r>
            <a:r>
              <a:rPr lang="de-DE" b="0" i="0" dirty="0">
                <a:solidFill>
                  <a:srgbClr val="4F6228"/>
                </a:solidFill>
                <a:effectLst/>
                <a:latin typeface="+mj-lt"/>
              </a:rPr>
              <a:t>(1868-1961) </a:t>
            </a:r>
            <a:r>
              <a:rPr lang="en-US" b="0" i="0" dirty="0">
                <a:solidFill>
                  <a:srgbClr val="4F6228"/>
                </a:solidFill>
                <a:effectLst/>
                <a:latin typeface="+mj-lt"/>
              </a:rPr>
              <a:t>studied art at </a:t>
            </a:r>
            <a:r>
              <a:rPr lang="en-US" b="1" i="0" dirty="0">
                <a:solidFill>
                  <a:srgbClr val="4F6228"/>
                </a:solidFill>
                <a:effectLst/>
                <a:latin typeface="+mj-lt"/>
              </a:rPr>
              <a:t>Brisbane Technical College</a:t>
            </a:r>
          </a:p>
          <a:p>
            <a:r>
              <a:rPr lang="en-US" b="0" i="0" dirty="0">
                <a:solidFill>
                  <a:srgbClr val="4F6228"/>
                </a:solidFill>
                <a:effectLst/>
                <a:latin typeface="+mj-lt"/>
              </a:rPr>
              <a:t>in 1899-1905 under </a:t>
            </a:r>
            <a:r>
              <a:rPr lang="en-US" b="1" i="0" u="none" strike="noStrike" dirty="0">
                <a:solidFill>
                  <a:srgbClr val="4F6228"/>
                </a:solidFill>
                <a:effectLst/>
                <a:latin typeface="+mj-lt"/>
              </a:rPr>
              <a:t>Godfrey Rivers</a:t>
            </a:r>
            <a:r>
              <a:rPr lang="en-US" b="0" i="0" dirty="0">
                <a:solidFill>
                  <a:srgbClr val="4F6228"/>
                </a:solidFill>
                <a:effectLst/>
                <a:latin typeface="+mj-lt"/>
              </a:rPr>
              <a:t>.</a:t>
            </a:r>
          </a:p>
          <a:p>
            <a:endParaRPr lang="en-US" dirty="0">
              <a:solidFill>
                <a:srgbClr val="4F6228"/>
              </a:solidFill>
              <a:latin typeface="+mj-lt"/>
            </a:endParaRPr>
          </a:p>
          <a:p>
            <a:r>
              <a:rPr lang="en-US" b="0" i="0" dirty="0">
                <a:solidFill>
                  <a:srgbClr val="4F6228"/>
                </a:solidFill>
                <a:effectLst/>
                <a:latin typeface="+mj-lt"/>
              </a:rPr>
              <a:t>In 1901-02 she visited relatives in Scotland and was inspired to study abroad.</a:t>
            </a:r>
          </a:p>
          <a:p>
            <a:endParaRPr lang="en-US" dirty="0">
              <a:solidFill>
                <a:srgbClr val="4F6228"/>
              </a:solidFill>
              <a:latin typeface="+mj-lt"/>
            </a:endParaRPr>
          </a:p>
        </p:txBody>
      </p:sp>
      <p:sp>
        <p:nvSpPr>
          <p:cNvPr id="7" name="TextBox 6">
            <a:extLst>
              <a:ext uri="{FF2B5EF4-FFF2-40B4-BE49-F238E27FC236}">
                <a16:creationId xmlns:a16="http://schemas.microsoft.com/office/drawing/2014/main" id="{CA9A31DA-CCC6-9B42-1B0A-D104DF207BE7}"/>
              </a:ext>
            </a:extLst>
          </p:cNvPr>
          <p:cNvSpPr txBox="1"/>
          <p:nvPr/>
        </p:nvSpPr>
        <p:spPr>
          <a:xfrm>
            <a:off x="371170" y="6473862"/>
            <a:ext cx="4572000" cy="307777"/>
          </a:xfrm>
          <a:prstGeom prst="rect">
            <a:avLst/>
          </a:prstGeom>
          <a:noFill/>
        </p:spPr>
        <p:txBody>
          <a:bodyPr wrap="square">
            <a:spAutoFit/>
          </a:bodyPr>
          <a:lstStyle/>
          <a:p>
            <a:r>
              <a:rPr lang="en-US" sz="1400" dirty="0"/>
              <a:t>Bessie Gibson, </a:t>
            </a:r>
            <a:r>
              <a:rPr lang="en-US" sz="1400" i="1" dirty="0"/>
              <a:t>Corner of my Studio in Paris</a:t>
            </a:r>
            <a:endParaRPr lang="en-AU" sz="1400" i="1" dirty="0"/>
          </a:p>
        </p:txBody>
      </p:sp>
      <p:pic>
        <p:nvPicPr>
          <p:cNvPr id="9" name="Picture 8">
            <a:extLst>
              <a:ext uri="{FF2B5EF4-FFF2-40B4-BE49-F238E27FC236}">
                <a16:creationId xmlns:a16="http://schemas.microsoft.com/office/drawing/2014/main" id="{EFAC8196-0683-F38C-F5AD-E4E7E329B5C5}"/>
              </a:ext>
            </a:extLst>
          </p:cNvPr>
          <p:cNvPicPr>
            <a:picLocks noChangeAspect="1"/>
          </p:cNvPicPr>
          <p:nvPr/>
        </p:nvPicPr>
        <p:blipFill>
          <a:blip r:embed="rId2"/>
          <a:stretch>
            <a:fillRect/>
          </a:stretch>
        </p:blipFill>
        <p:spPr>
          <a:xfrm>
            <a:off x="3707904" y="312435"/>
            <a:ext cx="5172431" cy="6422350"/>
          </a:xfrm>
          <a:prstGeom prst="rect">
            <a:avLst/>
          </a:prstGeom>
        </p:spPr>
      </p:pic>
      <p:sp>
        <p:nvSpPr>
          <p:cNvPr id="11" name="TextBox 10">
            <a:extLst>
              <a:ext uri="{FF2B5EF4-FFF2-40B4-BE49-F238E27FC236}">
                <a16:creationId xmlns:a16="http://schemas.microsoft.com/office/drawing/2014/main" id="{BF137FFC-482D-FB84-8EAA-FBC9957055B6}"/>
              </a:ext>
            </a:extLst>
          </p:cNvPr>
          <p:cNvSpPr txBox="1"/>
          <p:nvPr/>
        </p:nvSpPr>
        <p:spPr>
          <a:xfrm>
            <a:off x="371170" y="3110302"/>
            <a:ext cx="2976694" cy="1200329"/>
          </a:xfrm>
          <a:prstGeom prst="rect">
            <a:avLst/>
          </a:prstGeom>
          <a:noFill/>
        </p:spPr>
        <p:txBody>
          <a:bodyPr wrap="square">
            <a:spAutoFit/>
          </a:bodyPr>
          <a:lstStyle/>
          <a:p>
            <a:r>
              <a:rPr lang="en-US" dirty="0">
                <a:solidFill>
                  <a:srgbClr val="4F6228"/>
                </a:solidFill>
                <a:latin typeface="+mj-lt"/>
              </a:rPr>
              <a:t>She left for Paris in 1905, living in Montparnasse, where she remained until 1939, with some visits home.</a:t>
            </a:r>
            <a:endParaRPr lang="en-AU" dirty="0">
              <a:solidFill>
                <a:srgbClr val="4F6228"/>
              </a:solidFill>
              <a:latin typeface="+mj-lt"/>
            </a:endParaRPr>
          </a:p>
        </p:txBody>
      </p:sp>
    </p:spTree>
    <p:extLst>
      <p:ext uri="{BB962C8B-B14F-4D97-AF65-F5344CB8AC3E}">
        <p14:creationId xmlns:p14="http://schemas.microsoft.com/office/powerpoint/2010/main" val="6604624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E6087DF-BB8E-8663-D4F1-81F08A419EAB}"/>
              </a:ext>
            </a:extLst>
          </p:cNvPr>
          <p:cNvSpPr txBox="1"/>
          <p:nvPr/>
        </p:nvSpPr>
        <p:spPr>
          <a:xfrm>
            <a:off x="395536" y="332656"/>
            <a:ext cx="7848872" cy="923330"/>
          </a:xfrm>
          <a:prstGeom prst="rect">
            <a:avLst/>
          </a:prstGeom>
          <a:noFill/>
        </p:spPr>
        <p:txBody>
          <a:bodyPr wrap="square">
            <a:spAutoFit/>
          </a:bodyPr>
          <a:lstStyle/>
          <a:p>
            <a:r>
              <a:rPr lang="en-US" b="0" i="0" dirty="0">
                <a:solidFill>
                  <a:srgbClr val="4F6228"/>
                </a:solidFill>
                <a:effectLst/>
                <a:latin typeface="+mj-lt"/>
              </a:rPr>
              <a:t>Never part of the </a:t>
            </a:r>
            <a:r>
              <a:rPr lang="en-US" b="0" i="1" dirty="0">
                <a:solidFill>
                  <a:srgbClr val="4F6228"/>
                </a:solidFill>
                <a:effectLst/>
                <a:latin typeface="+mj-lt"/>
              </a:rPr>
              <a:t>avant-garde</a:t>
            </a:r>
            <a:r>
              <a:rPr lang="en-US" b="0" i="0" dirty="0">
                <a:solidFill>
                  <a:srgbClr val="4F6228"/>
                </a:solidFill>
                <a:effectLst/>
                <a:latin typeface="+mj-lt"/>
              </a:rPr>
              <a:t>, she maintained close friendships with fellow expatriates and remained firmly in the conservative world of the </a:t>
            </a:r>
            <a:r>
              <a:rPr lang="en-US" b="1" i="0" dirty="0">
                <a:solidFill>
                  <a:srgbClr val="4F6228"/>
                </a:solidFill>
                <a:effectLst/>
                <a:latin typeface="+mj-lt"/>
              </a:rPr>
              <a:t>Royal Academy and Salon exhibitions</a:t>
            </a:r>
            <a:r>
              <a:rPr lang="en-US" b="0" i="0" dirty="0">
                <a:solidFill>
                  <a:srgbClr val="4F6228"/>
                </a:solidFill>
                <a:effectLst/>
                <a:latin typeface="+mj-lt"/>
              </a:rPr>
              <a:t>.</a:t>
            </a:r>
            <a:endParaRPr lang="en-AU" dirty="0">
              <a:solidFill>
                <a:srgbClr val="4F6228"/>
              </a:solidFill>
              <a:latin typeface="+mj-lt"/>
            </a:endParaRPr>
          </a:p>
        </p:txBody>
      </p:sp>
      <p:sp>
        <p:nvSpPr>
          <p:cNvPr id="9" name="TextBox 8">
            <a:extLst>
              <a:ext uri="{FF2B5EF4-FFF2-40B4-BE49-F238E27FC236}">
                <a16:creationId xmlns:a16="http://schemas.microsoft.com/office/drawing/2014/main" id="{B2F11B6A-7743-4CAE-6430-D96504928B51}"/>
              </a:ext>
            </a:extLst>
          </p:cNvPr>
          <p:cNvSpPr txBox="1"/>
          <p:nvPr/>
        </p:nvSpPr>
        <p:spPr>
          <a:xfrm>
            <a:off x="343060" y="5788632"/>
            <a:ext cx="2728739" cy="523220"/>
          </a:xfrm>
          <a:prstGeom prst="rect">
            <a:avLst/>
          </a:prstGeom>
          <a:noFill/>
        </p:spPr>
        <p:txBody>
          <a:bodyPr wrap="square">
            <a:spAutoFit/>
          </a:bodyPr>
          <a:lstStyle/>
          <a:p>
            <a:r>
              <a:rPr lang="de-DE" sz="1400" dirty="0"/>
              <a:t>Bessie Gibson, </a:t>
            </a:r>
            <a:r>
              <a:rPr lang="de-DE" sz="1400" i="1" dirty="0"/>
              <a:t>Luxembourg Gardens</a:t>
            </a:r>
            <a:r>
              <a:rPr lang="de-DE" sz="1400" dirty="0"/>
              <a:t>, early 1910s</a:t>
            </a:r>
            <a:endParaRPr lang="en-AU" sz="1400" dirty="0"/>
          </a:p>
        </p:txBody>
      </p:sp>
      <p:pic>
        <p:nvPicPr>
          <p:cNvPr id="11" name="Picture 10">
            <a:extLst>
              <a:ext uri="{FF2B5EF4-FFF2-40B4-BE49-F238E27FC236}">
                <a16:creationId xmlns:a16="http://schemas.microsoft.com/office/drawing/2014/main" id="{FECFF9AB-41CB-EE7C-53EB-CBCDD33D28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0934" y="1850601"/>
            <a:ext cx="5658135" cy="4477883"/>
          </a:xfrm>
          <a:prstGeom prst="rect">
            <a:avLst/>
          </a:prstGeom>
        </p:spPr>
      </p:pic>
      <p:sp>
        <p:nvSpPr>
          <p:cNvPr id="13" name="TextBox 12">
            <a:extLst>
              <a:ext uri="{FF2B5EF4-FFF2-40B4-BE49-F238E27FC236}">
                <a16:creationId xmlns:a16="http://schemas.microsoft.com/office/drawing/2014/main" id="{3F8FE85A-70A0-9650-6877-B464CF6FD41D}"/>
              </a:ext>
            </a:extLst>
          </p:cNvPr>
          <p:cNvSpPr txBox="1"/>
          <p:nvPr/>
        </p:nvSpPr>
        <p:spPr>
          <a:xfrm>
            <a:off x="283020" y="2348410"/>
            <a:ext cx="2848820" cy="2308324"/>
          </a:xfrm>
          <a:prstGeom prst="rect">
            <a:avLst/>
          </a:prstGeom>
          <a:noFill/>
        </p:spPr>
        <p:txBody>
          <a:bodyPr wrap="square">
            <a:spAutoFit/>
          </a:bodyPr>
          <a:lstStyle/>
          <a:p>
            <a:r>
              <a:rPr lang="en-US" b="0" i="0" dirty="0">
                <a:solidFill>
                  <a:srgbClr val="4F6228"/>
                </a:solidFill>
                <a:effectLst/>
                <a:latin typeface="+mj-lt"/>
              </a:rPr>
              <a:t>Studying principally at the </a:t>
            </a:r>
            <a:r>
              <a:rPr lang="en-US" b="0" i="0" dirty="0" err="1">
                <a:solidFill>
                  <a:srgbClr val="4F6228"/>
                </a:solidFill>
                <a:effectLst/>
                <a:latin typeface="+mj-lt"/>
              </a:rPr>
              <a:t>Castelucho</a:t>
            </a:r>
            <a:r>
              <a:rPr lang="en-US" b="0" i="0" dirty="0">
                <a:solidFill>
                  <a:srgbClr val="4F6228"/>
                </a:solidFill>
                <a:effectLst/>
                <a:latin typeface="+mj-lt"/>
              </a:rPr>
              <a:t> and </a:t>
            </a:r>
            <a:r>
              <a:rPr lang="en-US" b="0" i="0" dirty="0" err="1">
                <a:solidFill>
                  <a:srgbClr val="4F6228"/>
                </a:solidFill>
                <a:effectLst/>
                <a:latin typeface="+mj-lt"/>
              </a:rPr>
              <a:t>Colarossi</a:t>
            </a:r>
            <a:r>
              <a:rPr lang="en-US" b="0" i="0" dirty="0">
                <a:solidFill>
                  <a:srgbClr val="4F6228"/>
                </a:solidFill>
                <a:effectLst/>
                <a:latin typeface="+mj-lt"/>
              </a:rPr>
              <a:t> ateliers under Frances </a:t>
            </a:r>
            <a:r>
              <a:rPr lang="en-US" b="0" i="0" dirty="0" err="1">
                <a:solidFill>
                  <a:srgbClr val="4F6228"/>
                </a:solidFill>
                <a:effectLst/>
                <a:latin typeface="+mj-lt"/>
              </a:rPr>
              <a:t>Hodgkins</a:t>
            </a:r>
            <a:r>
              <a:rPr lang="en-US" b="0" i="0" dirty="0">
                <a:solidFill>
                  <a:srgbClr val="4F6228"/>
                </a:solidFill>
                <a:effectLst/>
                <a:latin typeface="+mj-lt"/>
              </a:rPr>
              <a:t> and the American Edwin Scott, she also briefly studied miniature painting, at which she excelled, under </a:t>
            </a:r>
            <a:r>
              <a:rPr lang="en-US" b="0" i="0" dirty="0" err="1">
                <a:solidFill>
                  <a:srgbClr val="4F6228"/>
                </a:solidFill>
                <a:effectLst/>
                <a:latin typeface="+mj-lt"/>
              </a:rPr>
              <a:t>Mlle</a:t>
            </a:r>
            <a:r>
              <a:rPr lang="en-US" b="0" i="0" dirty="0">
                <a:solidFill>
                  <a:srgbClr val="4F6228"/>
                </a:solidFill>
                <a:effectLst/>
                <a:latin typeface="+mj-lt"/>
              </a:rPr>
              <a:t> </a:t>
            </a:r>
            <a:r>
              <a:rPr lang="en-US" b="0" i="0" dirty="0" err="1">
                <a:solidFill>
                  <a:srgbClr val="4F6228"/>
                </a:solidFill>
                <a:effectLst/>
                <a:latin typeface="+mj-lt"/>
              </a:rPr>
              <a:t>Debillemont</a:t>
            </a:r>
            <a:r>
              <a:rPr lang="en-US" b="0" i="0" dirty="0">
                <a:solidFill>
                  <a:srgbClr val="4F6228"/>
                </a:solidFill>
                <a:effectLst/>
                <a:latin typeface="+mj-lt"/>
              </a:rPr>
              <a:t>-Chardon.</a:t>
            </a:r>
            <a:endParaRPr lang="en-AU" dirty="0"/>
          </a:p>
        </p:txBody>
      </p:sp>
    </p:spTree>
    <p:extLst>
      <p:ext uri="{BB962C8B-B14F-4D97-AF65-F5344CB8AC3E}">
        <p14:creationId xmlns:p14="http://schemas.microsoft.com/office/powerpoint/2010/main" val="11486166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6C62D78-14F5-F05C-E1B4-FF5B28EB999F}"/>
              </a:ext>
            </a:extLst>
          </p:cNvPr>
          <p:cNvSpPr txBox="1"/>
          <p:nvPr/>
        </p:nvSpPr>
        <p:spPr>
          <a:xfrm>
            <a:off x="611560" y="332656"/>
            <a:ext cx="7776864" cy="923330"/>
          </a:xfrm>
          <a:prstGeom prst="rect">
            <a:avLst/>
          </a:prstGeom>
          <a:noFill/>
        </p:spPr>
        <p:txBody>
          <a:bodyPr wrap="square">
            <a:spAutoFit/>
          </a:bodyPr>
          <a:lstStyle/>
          <a:p>
            <a:r>
              <a:rPr lang="en-US" b="0" i="0" dirty="0">
                <a:solidFill>
                  <a:srgbClr val="4F6228"/>
                </a:solidFill>
                <a:effectLst/>
                <a:latin typeface="+mj-lt"/>
              </a:rPr>
              <a:t>Gibson's work included miniatures of family or friends, formal portrait studies in oils, </a:t>
            </a:r>
            <a:r>
              <a:rPr lang="en-US" b="1" i="0" dirty="0" err="1">
                <a:solidFill>
                  <a:srgbClr val="4F6228"/>
                </a:solidFill>
                <a:effectLst/>
                <a:latin typeface="+mj-lt"/>
              </a:rPr>
              <a:t>Whistlerian</a:t>
            </a:r>
            <a:r>
              <a:rPr lang="en-US" b="0" i="0" dirty="0">
                <a:solidFill>
                  <a:srgbClr val="4F6228"/>
                </a:solidFill>
                <a:effectLst/>
                <a:latin typeface="+mj-lt"/>
              </a:rPr>
              <a:t> études on wooden panels of </a:t>
            </a:r>
            <a:r>
              <a:rPr lang="en-US" b="1" i="0" dirty="0">
                <a:solidFill>
                  <a:srgbClr val="4F6228"/>
                </a:solidFill>
                <a:effectLst/>
                <a:latin typeface="+mj-lt"/>
              </a:rPr>
              <a:t>Paris, </a:t>
            </a:r>
            <a:r>
              <a:rPr lang="en-US" b="1" i="0" dirty="0" err="1">
                <a:solidFill>
                  <a:srgbClr val="4F6228"/>
                </a:solidFill>
                <a:effectLst/>
                <a:latin typeface="+mj-lt"/>
              </a:rPr>
              <a:t>Honfleur</a:t>
            </a:r>
            <a:r>
              <a:rPr lang="en-US" b="1" i="0" dirty="0">
                <a:solidFill>
                  <a:srgbClr val="4F6228"/>
                </a:solidFill>
                <a:effectLst/>
                <a:latin typeface="+mj-lt"/>
              </a:rPr>
              <a:t> and Cherbourg</a:t>
            </a:r>
            <a:r>
              <a:rPr lang="en-US" b="0" i="0" dirty="0">
                <a:solidFill>
                  <a:srgbClr val="4F6228"/>
                </a:solidFill>
                <a:effectLst/>
                <a:latin typeface="+mj-lt"/>
              </a:rPr>
              <a:t>; and watercolours of portraits, landscapes or interiors.</a:t>
            </a:r>
            <a:endParaRPr lang="en-AU" dirty="0">
              <a:solidFill>
                <a:srgbClr val="4F6228"/>
              </a:solidFill>
              <a:latin typeface="+mj-lt"/>
            </a:endParaRPr>
          </a:p>
        </p:txBody>
      </p:sp>
      <p:pic>
        <p:nvPicPr>
          <p:cNvPr id="5" name="Picture 4">
            <a:extLst>
              <a:ext uri="{FF2B5EF4-FFF2-40B4-BE49-F238E27FC236}">
                <a16:creationId xmlns:a16="http://schemas.microsoft.com/office/drawing/2014/main" id="{742A6DB0-2940-D42A-A1A1-1EE6A5311D42}"/>
              </a:ext>
            </a:extLst>
          </p:cNvPr>
          <p:cNvPicPr>
            <a:picLocks noChangeAspect="1"/>
          </p:cNvPicPr>
          <p:nvPr/>
        </p:nvPicPr>
        <p:blipFill>
          <a:blip r:embed="rId2"/>
          <a:stretch>
            <a:fillRect/>
          </a:stretch>
        </p:blipFill>
        <p:spPr>
          <a:xfrm>
            <a:off x="2195736" y="1524743"/>
            <a:ext cx="6570883" cy="5000601"/>
          </a:xfrm>
          <a:prstGeom prst="rect">
            <a:avLst/>
          </a:prstGeom>
        </p:spPr>
      </p:pic>
      <p:sp>
        <p:nvSpPr>
          <p:cNvPr id="6" name="TextBox 5">
            <a:extLst>
              <a:ext uri="{FF2B5EF4-FFF2-40B4-BE49-F238E27FC236}">
                <a16:creationId xmlns:a16="http://schemas.microsoft.com/office/drawing/2014/main" id="{EA16B6FC-6495-8984-7B50-7B355E78B709}"/>
              </a:ext>
            </a:extLst>
          </p:cNvPr>
          <p:cNvSpPr txBox="1"/>
          <p:nvPr/>
        </p:nvSpPr>
        <p:spPr>
          <a:xfrm>
            <a:off x="559835" y="6002124"/>
            <a:ext cx="1656184" cy="523220"/>
          </a:xfrm>
          <a:prstGeom prst="rect">
            <a:avLst/>
          </a:prstGeom>
          <a:noFill/>
        </p:spPr>
        <p:txBody>
          <a:bodyPr wrap="square" rtlCol="0">
            <a:spAutoFit/>
          </a:bodyPr>
          <a:lstStyle/>
          <a:p>
            <a:r>
              <a:rPr lang="en-AU" sz="1400" dirty="0"/>
              <a:t>Bessie Gibson, </a:t>
            </a:r>
            <a:r>
              <a:rPr lang="en-AU" sz="1400" i="1" dirty="0"/>
              <a:t>Sydney Harbour</a:t>
            </a:r>
          </a:p>
        </p:txBody>
      </p:sp>
    </p:spTree>
    <p:extLst>
      <p:ext uri="{BB962C8B-B14F-4D97-AF65-F5344CB8AC3E}">
        <p14:creationId xmlns:p14="http://schemas.microsoft.com/office/powerpoint/2010/main" val="37136687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565C083-50AC-B611-0437-915F68FD6872}"/>
              </a:ext>
            </a:extLst>
          </p:cNvPr>
          <p:cNvSpPr txBox="1"/>
          <p:nvPr/>
        </p:nvSpPr>
        <p:spPr>
          <a:xfrm>
            <a:off x="323528" y="404664"/>
            <a:ext cx="3456384" cy="5078313"/>
          </a:xfrm>
          <a:prstGeom prst="rect">
            <a:avLst/>
          </a:prstGeom>
          <a:noFill/>
        </p:spPr>
        <p:txBody>
          <a:bodyPr wrap="square">
            <a:spAutoFit/>
          </a:bodyPr>
          <a:lstStyle/>
          <a:p>
            <a:r>
              <a:rPr lang="en-US" b="0" i="0" dirty="0">
                <a:solidFill>
                  <a:srgbClr val="4F6228"/>
                </a:solidFill>
                <a:effectLst/>
                <a:latin typeface="+mj-lt"/>
              </a:rPr>
              <a:t>After 1913 Gibson exhibited almost annually at either the </a:t>
            </a:r>
            <a:r>
              <a:rPr lang="en-US" b="1" i="0" dirty="0">
                <a:solidFill>
                  <a:srgbClr val="4F6228"/>
                </a:solidFill>
                <a:effectLst/>
                <a:latin typeface="+mj-lt"/>
              </a:rPr>
              <a:t>Société des Artistes </a:t>
            </a:r>
            <a:r>
              <a:rPr lang="en-US" b="1" i="0" dirty="0" err="1">
                <a:solidFill>
                  <a:srgbClr val="4F6228"/>
                </a:solidFill>
                <a:effectLst/>
                <a:latin typeface="+mj-lt"/>
              </a:rPr>
              <a:t>Français</a:t>
            </a:r>
            <a:r>
              <a:rPr lang="en-US" b="1" i="0" dirty="0">
                <a:solidFill>
                  <a:srgbClr val="4F6228"/>
                </a:solidFill>
                <a:effectLst/>
                <a:latin typeface="+mj-lt"/>
              </a:rPr>
              <a:t> </a:t>
            </a:r>
            <a:r>
              <a:rPr lang="en-US" b="0" i="0" dirty="0">
                <a:solidFill>
                  <a:srgbClr val="4F6228"/>
                </a:solidFill>
                <a:effectLst/>
                <a:latin typeface="+mj-lt"/>
              </a:rPr>
              <a:t>or the </a:t>
            </a:r>
            <a:r>
              <a:rPr lang="en-US" b="1" i="0" dirty="0">
                <a:solidFill>
                  <a:srgbClr val="4F6228"/>
                </a:solidFill>
                <a:effectLst/>
                <a:latin typeface="+mj-lt"/>
              </a:rPr>
              <a:t>Salon </a:t>
            </a:r>
            <a:r>
              <a:rPr lang="en-US" b="1" i="0" dirty="0" err="1">
                <a:solidFill>
                  <a:srgbClr val="4F6228"/>
                </a:solidFill>
                <a:effectLst/>
                <a:latin typeface="+mj-lt"/>
              </a:rPr>
              <a:t>d'Automnes</a:t>
            </a:r>
            <a:r>
              <a:rPr lang="en-US" b="1" i="0" dirty="0">
                <a:solidFill>
                  <a:srgbClr val="4F6228"/>
                </a:solidFill>
                <a:effectLst/>
                <a:latin typeface="+mj-lt"/>
              </a:rPr>
              <a:t> </a:t>
            </a:r>
            <a:r>
              <a:rPr lang="en-US" b="0" i="0" dirty="0">
                <a:solidFill>
                  <a:srgbClr val="4F6228"/>
                </a:solidFill>
                <a:effectLst/>
                <a:latin typeface="+mj-lt"/>
              </a:rPr>
              <a:t>until 1939. </a:t>
            </a:r>
          </a:p>
          <a:p>
            <a:endParaRPr lang="en-US" dirty="0">
              <a:solidFill>
                <a:srgbClr val="4F6228"/>
              </a:solidFill>
              <a:latin typeface="+mj-lt"/>
            </a:endParaRPr>
          </a:p>
          <a:p>
            <a:r>
              <a:rPr lang="en-US" b="0" i="0" dirty="0">
                <a:solidFill>
                  <a:srgbClr val="4F6228"/>
                </a:solidFill>
                <a:effectLst/>
                <a:latin typeface="+mj-lt"/>
              </a:rPr>
              <a:t>She won an honorable mention from the former in 1924 and a bronze medal at the </a:t>
            </a:r>
            <a:r>
              <a:rPr lang="en-US" b="1" i="0" dirty="0">
                <a:solidFill>
                  <a:srgbClr val="4F6228"/>
                </a:solidFill>
                <a:effectLst/>
                <a:latin typeface="+mj-lt"/>
              </a:rPr>
              <a:t>International Exposition for Miniatures, 1937</a:t>
            </a:r>
            <a:r>
              <a:rPr lang="en-US" b="0" i="0" dirty="0">
                <a:solidFill>
                  <a:srgbClr val="4F6228"/>
                </a:solidFill>
                <a:effectLst/>
                <a:latin typeface="+mj-lt"/>
              </a:rPr>
              <a:t>.</a:t>
            </a:r>
          </a:p>
          <a:p>
            <a:endParaRPr lang="en-US" dirty="0">
              <a:solidFill>
                <a:srgbClr val="4F6228"/>
              </a:solidFill>
              <a:latin typeface="+mj-lt"/>
            </a:endParaRPr>
          </a:p>
          <a:p>
            <a:r>
              <a:rPr lang="en-US" b="0" i="0" dirty="0">
                <a:solidFill>
                  <a:srgbClr val="4F6228"/>
                </a:solidFill>
                <a:effectLst/>
                <a:latin typeface="+mj-lt"/>
              </a:rPr>
              <a:t>After spending the war years in England, she returned to Australia in 1947 and began to exhibit in Sydney and Melbourne. </a:t>
            </a:r>
          </a:p>
          <a:p>
            <a:endParaRPr lang="en-US" dirty="0">
              <a:solidFill>
                <a:srgbClr val="4F6228"/>
              </a:solidFill>
              <a:latin typeface="+mj-lt"/>
            </a:endParaRPr>
          </a:p>
          <a:p>
            <a:r>
              <a:rPr lang="en-US" b="0" i="0" dirty="0">
                <a:solidFill>
                  <a:srgbClr val="4F6228"/>
                </a:solidFill>
                <a:effectLst/>
                <a:latin typeface="+mj-lt"/>
              </a:rPr>
              <a:t>Her work is now in several State galleries, the </a:t>
            </a:r>
            <a:r>
              <a:rPr lang="en-US" b="1" i="0" dirty="0">
                <a:solidFill>
                  <a:srgbClr val="4F6228"/>
                </a:solidFill>
                <a:effectLst/>
                <a:latin typeface="+mj-lt"/>
              </a:rPr>
              <a:t>National Gallery of Australia</a:t>
            </a:r>
            <a:r>
              <a:rPr lang="en-US" b="0" i="0" dirty="0">
                <a:solidFill>
                  <a:srgbClr val="4F6228"/>
                </a:solidFill>
                <a:effectLst/>
                <a:latin typeface="+mj-lt"/>
              </a:rPr>
              <a:t> and in private collections.</a:t>
            </a:r>
            <a:endParaRPr lang="en-AU" dirty="0">
              <a:solidFill>
                <a:srgbClr val="4F6228"/>
              </a:solidFill>
              <a:latin typeface="+mj-lt"/>
            </a:endParaRPr>
          </a:p>
        </p:txBody>
      </p:sp>
      <p:pic>
        <p:nvPicPr>
          <p:cNvPr id="5" name="Picture 4">
            <a:extLst>
              <a:ext uri="{FF2B5EF4-FFF2-40B4-BE49-F238E27FC236}">
                <a16:creationId xmlns:a16="http://schemas.microsoft.com/office/drawing/2014/main" id="{A6ED98CB-DC64-3D15-845A-B1887AD74877}"/>
              </a:ext>
            </a:extLst>
          </p:cNvPr>
          <p:cNvPicPr>
            <a:picLocks noChangeAspect="1"/>
          </p:cNvPicPr>
          <p:nvPr/>
        </p:nvPicPr>
        <p:blipFill rotWithShape="1">
          <a:blip r:embed="rId2"/>
          <a:srcRect t="742"/>
          <a:stretch/>
        </p:blipFill>
        <p:spPr>
          <a:xfrm>
            <a:off x="4211960" y="278180"/>
            <a:ext cx="4703207" cy="6301639"/>
          </a:xfrm>
          <a:prstGeom prst="rect">
            <a:avLst/>
          </a:prstGeom>
        </p:spPr>
      </p:pic>
      <p:sp>
        <p:nvSpPr>
          <p:cNvPr id="6" name="TextBox 5">
            <a:extLst>
              <a:ext uri="{FF2B5EF4-FFF2-40B4-BE49-F238E27FC236}">
                <a16:creationId xmlns:a16="http://schemas.microsoft.com/office/drawing/2014/main" id="{3CEF6FA4-73FD-D2B2-E284-54937EFC5011}"/>
              </a:ext>
            </a:extLst>
          </p:cNvPr>
          <p:cNvSpPr txBox="1"/>
          <p:nvPr/>
        </p:nvSpPr>
        <p:spPr>
          <a:xfrm>
            <a:off x="448071" y="6257057"/>
            <a:ext cx="3240360" cy="307777"/>
          </a:xfrm>
          <a:prstGeom prst="rect">
            <a:avLst/>
          </a:prstGeom>
          <a:noFill/>
        </p:spPr>
        <p:txBody>
          <a:bodyPr wrap="square" rtlCol="0">
            <a:spAutoFit/>
          </a:bodyPr>
          <a:lstStyle/>
          <a:p>
            <a:r>
              <a:rPr lang="en-AU" sz="1400" dirty="0">
                <a:solidFill>
                  <a:srgbClr val="4F6228"/>
                </a:solidFill>
              </a:rPr>
              <a:t>Bessie Gibson, </a:t>
            </a:r>
            <a:r>
              <a:rPr lang="en-AU" sz="1400" i="1" dirty="0">
                <a:solidFill>
                  <a:srgbClr val="4F6228"/>
                </a:solidFill>
              </a:rPr>
              <a:t>Venice on the Grand Canal</a:t>
            </a:r>
          </a:p>
        </p:txBody>
      </p:sp>
    </p:spTree>
    <p:extLst>
      <p:ext uri="{BB962C8B-B14F-4D97-AF65-F5344CB8AC3E}">
        <p14:creationId xmlns:p14="http://schemas.microsoft.com/office/powerpoint/2010/main" val="2674439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8AE0B88-A9CC-740F-24C1-B747AC947B8D}"/>
              </a:ext>
            </a:extLst>
          </p:cNvPr>
          <p:cNvSpPr txBox="1"/>
          <p:nvPr/>
        </p:nvSpPr>
        <p:spPr>
          <a:xfrm>
            <a:off x="467544" y="197932"/>
            <a:ext cx="5328592" cy="369332"/>
          </a:xfrm>
          <a:prstGeom prst="rect">
            <a:avLst/>
          </a:prstGeom>
          <a:noFill/>
        </p:spPr>
        <p:txBody>
          <a:bodyPr wrap="square" rtlCol="0">
            <a:spAutoFit/>
          </a:bodyPr>
          <a:lstStyle/>
          <a:p>
            <a:r>
              <a:rPr lang="en-AU" b="1" dirty="0"/>
              <a:t>TASMANIA</a:t>
            </a:r>
          </a:p>
        </p:txBody>
      </p:sp>
      <p:sp>
        <p:nvSpPr>
          <p:cNvPr id="3" name="TextBox 2">
            <a:extLst>
              <a:ext uri="{FF2B5EF4-FFF2-40B4-BE49-F238E27FC236}">
                <a16:creationId xmlns:a16="http://schemas.microsoft.com/office/drawing/2014/main" id="{8EA8B7D8-F832-3B07-A58B-6FCBD02DC296}"/>
              </a:ext>
            </a:extLst>
          </p:cNvPr>
          <p:cNvSpPr txBox="1"/>
          <p:nvPr/>
        </p:nvSpPr>
        <p:spPr>
          <a:xfrm>
            <a:off x="445434" y="692696"/>
            <a:ext cx="8136904" cy="923330"/>
          </a:xfrm>
          <a:prstGeom prst="rect">
            <a:avLst/>
          </a:prstGeom>
          <a:noFill/>
        </p:spPr>
        <p:txBody>
          <a:bodyPr wrap="square" rtlCol="0">
            <a:spAutoFit/>
          </a:bodyPr>
          <a:lstStyle/>
          <a:p>
            <a:r>
              <a:rPr lang="en-AU" dirty="0"/>
              <a:t>In 1889 an art gallery opened in connection with Tasmanian museum, and the Hobert Technical college took over teaching function of one of Australia’s oldest art institutions, the </a:t>
            </a:r>
            <a:r>
              <a:rPr lang="en-AU" b="1" dirty="0"/>
              <a:t>Van Dieman’s Land Mechanics School of Art</a:t>
            </a:r>
            <a:r>
              <a:rPr lang="en-AU" dirty="0"/>
              <a:t>. </a:t>
            </a:r>
          </a:p>
        </p:txBody>
      </p:sp>
      <p:sp>
        <p:nvSpPr>
          <p:cNvPr id="4" name="TextBox 3">
            <a:extLst>
              <a:ext uri="{FF2B5EF4-FFF2-40B4-BE49-F238E27FC236}">
                <a16:creationId xmlns:a16="http://schemas.microsoft.com/office/drawing/2014/main" id="{AD51C055-5B5B-C751-5222-1863F41E6B07}"/>
              </a:ext>
            </a:extLst>
          </p:cNvPr>
          <p:cNvSpPr txBox="1"/>
          <p:nvPr/>
        </p:nvSpPr>
        <p:spPr>
          <a:xfrm>
            <a:off x="467544" y="1916832"/>
            <a:ext cx="8136904" cy="646331"/>
          </a:xfrm>
          <a:prstGeom prst="rect">
            <a:avLst/>
          </a:prstGeom>
          <a:noFill/>
        </p:spPr>
        <p:txBody>
          <a:bodyPr wrap="square" rtlCol="0">
            <a:spAutoFit/>
          </a:bodyPr>
          <a:lstStyle/>
          <a:p>
            <a:r>
              <a:rPr lang="en-AU" dirty="0"/>
              <a:t>In 1890s </a:t>
            </a:r>
            <a:r>
              <a:rPr lang="en-AU" b="1" dirty="0"/>
              <a:t>A Henry </a:t>
            </a:r>
            <a:r>
              <a:rPr lang="en-AU" b="1" dirty="0" err="1"/>
              <a:t>Fullwood</a:t>
            </a:r>
            <a:r>
              <a:rPr lang="en-AU" b="1" dirty="0"/>
              <a:t>  </a:t>
            </a:r>
            <a:r>
              <a:rPr lang="en-AU" dirty="0"/>
              <a:t>visited Tasmania where he taught students plein air practices.  </a:t>
            </a:r>
          </a:p>
        </p:txBody>
      </p:sp>
      <p:pic>
        <p:nvPicPr>
          <p:cNvPr id="6" name="Picture 5">
            <a:extLst>
              <a:ext uri="{FF2B5EF4-FFF2-40B4-BE49-F238E27FC236}">
                <a16:creationId xmlns:a16="http://schemas.microsoft.com/office/drawing/2014/main" id="{7C4BCCE8-A07A-FFCF-24B9-12D16E4AB42C}"/>
              </a:ext>
            </a:extLst>
          </p:cNvPr>
          <p:cNvPicPr>
            <a:picLocks noChangeAspect="1"/>
          </p:cNvPicPr>
          <p:nvPr/>
        </p:nvPicPr>
        <p:blipFill rotWithShape="1">
          <a:blip r:embed="rId2"/>
          <a:srcRect t="1693"/>
          <a:stretch/>
        </p:blipFill>
        <p:spPr>
          <a:xfrm>
            <a:off x="4454121" y="2454232"/>
            <a:ext cx="4206717" cy="4180684"/>
          </a:xfrm>
          <a:prstGeom prst="rect">
            <a:avLst/>
          </a:prstGeom>
        </p:spPr>
      </p:pic>
      <p:sp>
        <p:nvSpPr>
          <p:cNvPr id="8" name="TextBox 7">
            <a:extLst>
              <a:ext uri="{FF2B5EF4-FFF2-40B4-BE49-F238E27FC236}">
                <a16:creationId xmlns:a16="http://schemas.microsoft.com/office/drawing/2014/main" id="{CF51FB8B-1218-9EE3-532A-2F43215B41BF}"/>
              </a:ext>
            </a:extLst>
          </p:cNvPr>
          <p:cNvSpPr txBox="1"/>
          <p:nvPr/>
        </p:nvSpPr>
        <p:spPr>
          <a:xfrm>
            <a:off x="487218" y="6290736"/>
            <a:ext cx="4572000" cy="307777"/>
          </a:xfrm>
          <a:prstGeom prst="rect">
            <a:avLst/>
          </a:prstGeom>
          <a:noFill/>
        </p:spPr>
        <p:txBody>
          <a:bodyPr wrap="square">
            <a:spAutoFit/>
          </a:bodyPr>
          <a:lstStyle/>
          <a:p>
            <a:r>
              <a:rPr lang="en-US" sz="1400" dirty="0"/>
              <a:t>A Henry </a:t>
            </a:r>
            <a:r>
              <a:rPr lang="en-US" sz="1400" dirty="0" err="1"/>
              <a:t>Fullwood</a:t>
            </a:r>
            <a:r>
              <a:rPr lang="en-US" sz="1400" dirty="0"/>
              <a:t>, </a:t>
            </a:r>
            <a:r>
              <a:rPr lang="en-US" sz="1400" i="1" dirty="0"/>
              <a:t>New Town, Hobart</a:t>
            </a:r>
            <a:r>
              <a:rPr lang="en-US" sz="1400" b="1" dirty="0"/>
              <a:t>, </a:t>
            </a:r>
            <a:r>
              <a:rPr lang="en-US" sz="1400" dirty="0"/>
              <a:t>1897 </a:t>
            </a:r>
            <a:endParaRPr lang="en-AU" sz="1400" dirty="0"/>
          </a:p>
        </p:txBody>
      </p:sp>
      <p:sp>
        <p:nvSpPr>
          <p:cNvPr id="10" name="TextBox 9">
            <a:extLst>
              <a:ext uri="{FF2B5EF4-FFF2-40B4-BE49-F238E27FC236}">
                <a16:creationId xmlns:a16="http://schemas.microsoft.com/office/drawing/2014/main" id="{8020519B-0035-4C36-4B93-CC29B8B44B8D}"/>
              </a:ext>
            </a:extLst>
          </p:cNvPr>
          <p:cNvSpPr txBox="1"/>
          <p:nvPr/>
        </p:nvSpPr>
        <p:spPr>
          <a:xfrm>
            <a:off x="610630" y="3117047"/>
            <a:ext cx="3652734" cy="2862322"/>
          </a:xfrm>
          <a:prstGeom prst="rect">
            <a:avLst/>
          </a:prstGeom>
          <a:noFill/>
        </p:spPr>
        <p:txBody>
          <a:bodyPr wrap="square">
            <a:spAutoFit/>
          </a:bodyPr>
          <a:lstStyle/>
          <a:p>
            <a:r>
              <a:rPr lang="en-US" b="0" i="0" dirty="0">
                <a:solidFill>
                  <a:srgbClr val="4F6228"/>
                </a:solidFill>
                <a:effectLst/>
              </a:rPr>
              <a:t>During a 1897 interview on ‘</a:t>
            </a:r>
            <a:r>
              <a:rPr lang="en-US" b="0" i="1" dirty="0">
                <a:solidFill>
                  <a:srgbClr val="4F6228"/>
                </a:solidFill>
                <a:effectLst/>
              </a:rPr>
              <a:t>The Impressionist School of Painting</a:t>
            </a:r>
            <a:r>
              <a:rPr lang="en-US" b="0" i="0" dirty="0">
                <a:solidFill>
                  <a:srgbClr val="4F6228"/>
                </a:solidFill>
                <a:effectLst/>
              </a:rPr>
              <a:t>’ in which a reviewer from Mercury newspaper stated Tasmania was  </a:t>
            </a:r>
            <a:r>
              <a:rPr lang="en-US" b="0" i="1" dirty="0">
                <a:solidFill>
                  <a:srgbClr val="4F6228"/>
                </a:solidFill>
                <a:effectLst/>
              </a:rPr>
              <a:t>'seized with a frenzy of impressionism’.</a:t>
            </a:r>
          </a:p>
          <a:p>
            <a:endParaRPr lang="en-US" i="1" dirty="0">
              <a:solidFill>
                <a:srgbClr val="4F6228"/>
              </a:solidFill>
            </a:endParaRPr>
          </a:p>
          <a:p>
            <a:r>
              <a:rPr lang="en-US" b="0" i="1" dirty="0">
                <a:solidFill>
                  <a:srgbClr val="4F6228"/>
                </a:solidFill>
                <a:effectLst/>
              </a:rPr>
              <a:t> </a:t>
            </a:r>
            <a:r>
              <a:rPr lang="en-US" b="0" i="0" dirty="0" err="1">
                <a:solidFill>
                  <a:srgbClr val="4F6228"/>
                </a:solidFill>
                <a:effectLst/>
              </a:rPr>
              <a:t>Fullwood</a:t>
            </a:r>
            <a:r>
              <a:rPr lang="en-US" b="0" i="0" dirty="0">
                <a:solidFill>
                  <a:srgbClr val="4F6228"/>
                </a:solidFill>
                <a:effectLst/>
              </a:rPr>
              <a:t> was described as being ‘</a:t>
            </a:r>
            <a:r>
              <a:rPr lang="en-US" i="1" dirty="0">
                <a:solidFill>
                  <a:srgbClr val="4F6228"/>
                </a:solidFill>
                <a:effectLst/>
              </a:rPr>
              <a:t>busy with his brush and with teaching</a:t>
            </a:r>
            <a:r>
              <a:rPr lang="en-US" b="0" i="0" dirty="0">
                <a:solidFill>
                  <a:srgbClr val="4F6228"/>
                </a:solidFill>
                <a:effectLst/>
              </a:rPr>
              <a:t>’.</a:t>
            </a:r>
            <a:endParaRPr lang="en-AU" dirty="0">
              <a:solidFill>
                <a:srgbClr val="4F6228"/>
              </a:solidFill>
            </a:endParaRPr>
          </a:p>
        </p:txBody>
      </p:sp>
    </p:spTree>
    <p:extLst>
      <p:ext uri="{BB962C8B-B14F-4D97-AF65-F5344CB8AC3E}">
        <p14:creationId xmlns:p14="http://schemas.microsoft.com/office/powerpoint/2010/main" val="7066789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CACEF25-0D7F-FD9B-6DB4-058ED19B1357}"/>
              </a:ext>
            </a:extLst>
          </p:cNvPr>
          <p:cNvSpPr txBox="1"/>
          <p:nvPr/>
        </p:nvSpPr>
        <p:spPr>
          <a:xfrm>
            <a:off x="1475656" y="6309320"/>
            <a:ext cx="6840760" cy="307777"/>
          </a:xfrm>
          <a:prstGeom prst="rect">
            <a:avLst/>
          </a:prstGeom>
          <a:noFill/>
        </p:spPr>
        <p:txBody>
          <a:bodyPr wrap="square">
            <a:spAutoFit/>
          </a:bodyPr>
          <a:lstStyle/>
          <a:p>
            <a:r>
              <a:rPr lang="en-US" sz="1400" dirty="0"/>
              <a:t>A Henry </a:t>
            </a:r>
            <a:r>
              <a:rPr lang="en-US" sz="1400" dirty="0" err="1"/>
              <a:t>Fullwood</a:t>
            </a:r>
            <a:r>
              <a:rPr lang="en-US" sz="1400" dirty="0"/>
              <a:t>, </a:t>
            </a:r>
            <a:r>
              <a:rPr lang="en-US" sz="1400" i="1" dirty="0"/>
              <a:t>Study for the Rivulet at New Farm with </a:t>
            </a:r>
            <a:r>
              <a:rPr lang="en-US" sz="1400" i="1" dirty="0" err="1"/>
              <a:t>Mezger’s</a:t>
            </a:r>
            <a:r>
              <a:rPr lang="en-US" sz="1400" i="1" dirty="0"/>
              <a:t> Mill</a:t>
            </a:r>
            <a:r>
              <a:rPr lang="en-US" sz="1400" dirty="0"/>
              <a:t>, 1897</a:t>
            </a:r>
            <a:endParaRPr lang="en-AU" sz="1400" dirty="0"/>
          </a:p>
        </p:txBody>
      </p:sp>
      <p:pic>
        <p:nvPicPr>
          <p:cNvPr id="5" name="Picture 4">
            <a:extLst>
              <a:ext uri="{FF2B5EF4-FFF2-40B4-BE49-F238E27FC236}">
                <a16:creationId xmlns:a16="http://schemas.microsoft.com/office/drawing/2014/main" id="{63DFF887-D1FE-E75D-EC83-3645383ED76B}"/>
              </a:ext>
            </a:extLst>
          </p:cNvPr>
          <p:cNvPicPr>
            <a:picLocks noChangeAspect="1"/>
          </p:cNvPicPr>
          <p:nvPr/>
        </p:nvPicPr>
        <p:blipFill rotWithShape="1">
          <a:blip r:embed="rId2"/>
          <a:srcRect t="910"/>
          <a:stretch/>
        </p:blipFill>
        <p:spPr>
          <a:xfrm>
            <a:off x="683568" y="1070179"/>
            <a:ext cx="7376198" cy="5041723"/>
          </a:xfrm>
          <a:prstGeom prst="rect">
            <a:avLst/>
          </a:prstGeom>
        </p:spPr>
      </p:pic>
      <p:sp>
        <p:nvSpPr>
          <p:cNvPr id="7" name="TextBox 6">
            <a:extLst>
              <a:ext uri="{FF2B5EF4-FFF2-40B4-BE49-F238E27FC236}">
                <a16:creationId xmlns:a16="http://schemas.microsoft.com/office/drawing/2014/main" id="{B15DBB65-4A4A-F59C-546E-022EEDAFB515}"/>
              </a:ext>
            </a:extLst>
          </p:cNvPr>
          <p:cNvSpPr txBox="1"/>
          <p:nvPr/>
        </p:nvSpPr>
        <p:spPr>
          <a:xfrm>
            <a:off x="341784" y="173693"/>
            <a:ext cx="8460432" cy="646331"/>
          </a:xfrm>
          <a:prstGeom prst="rect">
            <a:avLst/>
          </a:prstGeom>
          <a:noFill/>
        </p:spPr>
        <p:txBody>
          <a:bodyPr wrap="square">
            <a:spAutoFit/>
          </a:bodyPr>
          <a:lstStyle/>
          <a:p>
            <a:r>
              <a:rPr lang="en-US" b="0" i="0" dirty="0">
                <a:solidFill>
                  <a:srgbClr val="4F6228"/>
                </a:solidFill>
                <a:effectLst/>
                <a:latin typeface="+mj-lt"/>
              </a:rPr>
              <a:t>In March of 1897, </a:t>
            </a:r>
            <a:r>
              <a:rPr lang="en-US" b="0" i="0" dirty="0" err="1">
                <a:solidFill>
                  <a:srgbClr val="4F6228"/>
                </a:solidFill>
                <a:effectLst/>
                <a:latin typeface="+mj-lt"/>
              </a:rPr>
              <a:t>Fullwood</a:t>
            </a:r>
            <a:r>
              <a:rPr lang="en-US" b="0" i="0" dirty="0">
                <a:solidFill>
                  <a:srgbClr val="4F6228"/>
                </a:solidFill>
                <a:effectLst/>
                <a:latin typeface="+mj-lt"/>
              </a:rPr>
              <a:t> provided painting classes in the rural area of New Town, located on the dilapidated remains of </a:t>
            </a:r>
            <a:r>
              <a:rPr lang="en-US" b="0" i="0" dirty="0" err="1">
                <a:solidFill>
                  <a:srgbClr val="4F6228"/>
                </a:solidFill>
                <a:effectLst/>
                <a:latin typeface="+mj-lt"/>
              </a:rPr>
              <a:t>Mezger's</a:t>
            </a:r>
            <a:r>
              <a:rPr lang="en-US" b="0" i="0" dirty="0">
                <a:solidFill>
                  <a:srgbClr val="4F6228"/>
                </a:solidFill>
                <a:effectLst/>
                <a:latin typeface="+mj-lt"/>
              </a:rPr>
              <a:t> Mill,  New Farm.</a:t>
            </a:r>
            <a:endParaRPr lang="en-AU" dirty="0">
              <a:solidFill>
                <a:srgbClr val="4F6228"/>
              </a:solidFill>
              <a:latin typeface="+mj-lt"/>
            </a:endParaRPr>
          </a:p>
        </p:txBody>
      </p:sp>
    </p:spTree>
    <p:extLst>
      <p:ext uri="{BB962C8B-B14F-4D97-AF65-F5344CB8AC3E}">
        <p14:creationId xmlns:p14="http://schemas.microsoft.com/office/powerpoint/2010/main" val="10325629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513A56C-9D06-B908-57FB-B45759F11A31}"/>
              </a:ext>
            </a:extLst>
          </p:cNvPr>
          <p:cNvSpPr txBox="1"/>
          <p:nvPr/>
        </p:nvSpPr>
        <p:spPr>
          <a:xfrm>
            <a:off x="343810" y="153507"/>
            <a:ext cx="8404653" cy="646331"/>
          </a:xfrm>
          <a:prstGeom prst="rect">
            <a:avLst/>
          </a:prstGeom>
          <a:noFill/>
        </p:spPr>
        <p:txBody>
          <a:bodyPr wrap="square">
            <a:spAutoFit/>
          </a:bodyPr>
          <a:lstStyle/>
          <a:p>
            <a:r>
              <a:rPr lang="en-US" b="1" i="0" dirty="0">
                <a:solidFill>
                  <a:srgbClr val="4F6228"/>
                </a:solidFill>
                <a:effectLst/>
                <a:latin typeface="+mj-lt"/>
              </a:rPr>
              <a:t>Frederick McCubbin</a:t>
            </a:r>
            <a:r>
              <a:rPr lang="en-US" b="1" dirty="0">
                <a:solidFill>
                  <a:srgbClr val="4F6228"/>
                </a:solidFill>
                <a:latin typeface="+mj-lt"/>
              </a:rPr>
              <a:t> </a:t>
            </a:r>
            <a:r>
              <a:rPr lang="en-US" b="0" i="0" dirty="0">
                <a:solidFill>
                  <a:srgbClr val="4F6228"/>
                </a:solidFill>
                <a:effectLst/>
                <a:latin typeface="+mj-lt"/>
              </a:rPr>
              <a:t>produced several views including </a:t>
            </a:r>
            <a:r>
              <a:rPr lang="en-US" b="0" i="1" dirty="0" err="1">
                <a:solidFill>
                  <a:srgbClr val="4F6228"/>
                </a:solidFill>
                <a:effectLst/>
                <a:latin typeface="+mj-lt"/>
              </a:rPr>
              <a:t>Mezger’s</a:t>
            </a:r>
            <a:r>
              <a:rPr lang="en-US" b="0" i="1" dirty="0">
                <a:solidFill>
                  <a:srgbClr val="4F6228"/>
                </a:solidFill>
                <a:effectLst/>
                <a:latin typeface="+mj-lt"/>
              </a:rPr>
              <a:t> Mill, near Hobart, Tasmania </a:t>
            </a:r>
            <a:r>
              <a:rPr lang="en-US" b="0" i="0" dirty="0">
                <a:solidFill>
                  <a:srgbClr val="4F6228"/>
                </a:solidFill>
                <a:effectLst/>
                <a:latin typeface="+mj-lt"/>
              </a:rPr>
              <a:t>when visiting the colony in 1899.</a:t>
            </a:r>
            <a:endParaRPr lang="en-AU" dirty="0">
              <a:solidFill>
                <a:srgbClr val="4F6228"/>
              </a:solidFill>
              <a:latin typeface="+mj-lt"/>
            </a:endParaRPr>
          </a:p>
        </p:txBody>
      </p:sp>
      <p:sp>
        <p:nvSpPr>
          <p:cNvPr id="5" name="TextBox 4">
            <a:extLst>
              <a:ext uri="{FF2B5EF4-FFF2-40B4-BE49-F238E27FC236}">
                <a16:creationId xmlns:a16="http://schemas.microsoft.com/office/drawing/2014/main" id="{A0A3B734-80C2-E485-C509-4C001901C22D}"/>
              </a:ext>
            </a:extLst>
          </p:cNvPr>
          <p:cNvSpPr txBox="1"/>
          <p:nvPr/>
        </p:nvSpPr>
        <p:spPr>
          <a:xfrm>
            <a:off x="2123728" y="6528114"/>
            <a:ext cx="8280920" cy="307777"/>
          </a:xfrm>
          <a:prstGeom prst="rect">
            <a:avLst/>
          </a:prstGeom>
          <a:noFill/>
        </p:spPr>
        <p:txBody>
          <a:bodyPr wrap="square">
            <a:spAutoFit/>
          </a:bodyPr>
          <a:lstStyle/>
          <a:p>
            <a:r>
              <a:rPr lang="en-AU" sz="1400" dirty="0">
                <a:solidFill>
                  <a:srgbClr val="4F6228"/>
                </a:solidFill>
              </a:rPr>
              <a:t>Frederick McCubbin, </a:t>
            </a:r>
            <a:r>
              <a:rPr lang="en-AU" sz="1400" i="1" dirty="0" err="1">
                <a:solidFill>
                  <a:srgbClr val="4F6228"/>
                </a:solidFill>
              </a:rPr>
              <a:t>Mezger's</a:t>
            </a:r>
            <a:r>
              <a:rPr lang="en-AU" sz="1400" i="1" dirty="0">
                <a:solidFill>
                  <a:srgbClr val="4F6228"/>
                </a:solidFill>
              </a:rPr>
              <a:t> Mill, near Hobart, Tasmania</a:t>
            </a:r>
            <a:r>
              <a:rPr lang="en-AU" sz="1400" dirty="0">
                <a:solidFill>
                  <a:srgbClr val="4F6228"/>
                </a:solidFill>
              </a:rPr>
              <a:t>, 1899</a:t>
            </a:r>
          </a:p>
        </p:txBody>
      </p:sp>
      <p:pic>
        <p:nvPicPr>
          <p:cNvPr id="7" name="Picture 6">
            <a:extLst>
              <a:ext uri="{FF2B5EF4-FFF2-40B4-BE49-F238E27FC236}">
                <a16:creationId xmlns:a16="http://schemas.microsoft.com/office/drawing/2014/main" id="{4F793FF9-65B6-C071-67FE-44170B09482B}"/>
              </a:ext>
            </a:extLst>
          </p:cNvPr>
          <p:cNvPicPr>
            <a:picLocks noChangeAspect="1"/>
          </p:cNvPicPr>
          <p:nvPr/>
        </p:nvPicPr>
        <p:blipFill>
          <a:blip r:embed="rId2"/>
          <a:stretch>
            <a:fillRect/>
          </a:stretch>
        </p:blipFill>
        <p:spPr>
          <a:xfrm>
            <a:off x="861651" y="1772816"/>
            <a:ext cx="7420697" cy="4608512"/>
          </a:xfrm>
          <a:prstGeom prst="rect">
            <a:avLst/>
          </a:prstGeom>
        </p:spPr>
      </p:pic>
      <p:sp>
        <p:nvSpPr>
          <p:cNvPr id="9" name="TextBox 8">
            <a:extLst>
              <a:ext uri="{FF2B5EF4-FFF2-40B4-BE49-F238E27FC236}">
                <a16:creationId xmlns:a16="http://schemas.microsoft.com/office/drawing/2014/main" id="{E98F5259-1CA0-1100-ACF5-DB8459868AED}"/>
              </a:ext>
            </a:extLst>
          </p:cNvPr>
          <p:cNvSpPr txBox="1"/>
          <p:nvPr/>
        </p:nvSpPr>
        <p:spPr>
          <a:xfrm>
            <a:off x="343810" y="764903"/>
            <a:ext cx="8620678" cy="646331"/>
          </a:xfrm>
          <a:prstGeom prst="rect">
            <a:avLst/>
          </a:prstGeom>
          <a:noFill/>
        </p:spPr>
        <p:txBody>
          <a:bodyPr wrap="square">
            <a:spAutoFit/>
          </a:bodyPr>
          <a:lstStyle/>
          <a:p>
            <a:r>
              <a:rPr lang="en-US" b="0" i="0" dirty="0">
                <a:solidFill>
                  <a:srgbClr val="4F6228"/>
                </a:solidFill>
                <a:effectLst/>
                <a:latin typeface="+mj-lt"/>
              </a:rPr>
              <a:t>Correspondence  from McCubbin to Roberts suggests that it was </a:t>
            </a:r>
            <a:r>
              <a:rPr lang="en-US" b="0" i="0" dirty="0" err="1">
                <a:solidFill>
                  <a:srgbClr val="4F6228"/>
                </a:solidFill>
                <a:effectLst/>
                <a:latin typeface="+mj-lt"/>
              </a:rPr>
              <a:t>Fullwood</a:t>
            </a:r>
            <a:r>
              <a:rPr lang="en-US" b="0" i="0" dirty="0">
                <a:solidFill>
                  <a:srgbClr val="4F6228"/>
                </a:solidFill>
                <a:effectLst/>
                <a:latin typeface="+mj-lt"/>
              </a:rPr>
              <a:t>, in Hobart again at that time, who introduced him to the site.</a:t>
            </a:r>
            <a:endParaRPr lang="en-AU" dirty="0">
              <a:solidFill>
                <a:srgbClr val="4F6228"/>
              </a:solidFill>
              <a:latin typeface="+mj-lt"/>
            </a:endParaRPr>
          </a:p>
        </p:txBody>
      </p:sp>
    </p:spTree>
    <p:extLst>
      <p:ext uri="{BB962C8B-B14F-4D97-AF65-F5344CB8AC3E}">
        <p14:creationId xmlns:p14="http://schemas.microsoft.com/office/powerpoint/2010/main" val="34454801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FED5362-1CE5-744F-A741-DA881FB53005}"/>
              </a:ext>
            </a:extLst>
          </p:cNvPr>
          <p:cNvSpPr txBox="1"/>
          <p:nvPr/>
        </p:nvSpPr>
        <p:spPr>
          <a:xfrm>
            <a:off x="338335" y="6274635"/>
            <a:ext cx="4572000" cy="307777"/>
          </a:xfrm>
          <a:prstGeom prst="rect">
            <a:avLst/>
          </a:prstGeom>
          <a:noFill/>
        </p:spPr>
        <p:txBody>
          <a:bodyPr wrap="square">
            <a:spAutoFit/>
          </a:bodyPr>
          <a:lstStyle/>
          <a:p>
            <a:r>
              <a:rPr lang="en-US" sz="1400" dirty="0"/>
              <a:t>A Henry </a:t>
            </a:r>
            <a:r>
              <a:rPr lang="en-US" sz="1400" dirty="0" err="1"/>
              <a:t>Fullwood</a:t>
            </a:r>
            <a:r>
              <a:rPr lang="en-US" sz="1400" dirty="0"/>
              <a:t>, </a:t>
            </a:r>
            <a:r>
              <a:rPr lang="en-US" sz="1400" i="1" dirty="0"/>
              <a:t>Paris in Autumn</a:t>
            </a:r>
            <a:r>
              <a:rPr lang="en-US" sz="1400" dirty="0"/>
              <a:t>, 1902</a:t>
            </a:r>
            <a:endParaRPr lang="en-AU" sz="1400" dirty="0"/>
          </a:p>
        </p:txBody>
      </p:sp>
      <p:pic>
        <p:nvPicPr>
          <p:cNvPr id="5" name="Picture 4">
            <a:extLst>
              <a:ext uri="{FF2B5EF4-FFF2-40B4-BE49-F238E27FC236}">
                <a16:creationId xmlns:a16="http://schemas.microsoft.com/office/drawing/2014/main" id="{49BF7E4E-AF38-A017-9BF1-568A1A41EB14}"/>
              </a:ext>
            </a:extLst>
          </p:cNvPr>
          <p:cNvPicPr>
            <a:picLocks noChangeAspect="1"/>
          </p:cNvPicPr>
          <p:nvPr/>
        </p:nvPicPr>
        <p:blipFill>
          <a:blip r:embed="rId2"/>
          <a:stretch>
            <a:fillRect/>
          </a:stretch>
        </p:blipFill>
        <p:spPr>
          <a:xfrm>
            <a:off x="4499437" y="1173098"/>
            <a:ext cx="4249027" cy="5407079"/>
          </a:xfrm>
          <a:prstGeom prst="rect">
            <a:avLst/>
          </a:prstGeom>
        </p:spPr>
      </p:pic>
      <p:sp>
        <p:nvSpPr>
          <p:cNvPr id="9" name="TextBox 8">
            <a:extLst>
              <a:ext uri="{FF2B5EF4-FFF2-40B4-BE49-F238E27FC236}">
                <a16:creationId xmlns:a16="http://schemas.microsoft.com/office/drawing/2014/main" id="{1683AA58-32BB-3F09-64A2-674D74259B69}"/>
              </a:ext>
            </a:extLst>
          </p:cNvPr>
          <p:cNvSpPr txBox="1"/>
          <p:nvPr/>
        </p:nvSpPr>
        <p:spPr>
          <a:xfrm>
            <a:off x="179512" y="277823"/>
            <a:ext cx="8568952" cy="1477328"/>
          </a:xfrm>
          <a:prstGeom prst="rect">
            <a:avLst/>
          </a:prstGeom>
          <a:noFill/>
        </p:spPr>
        <p:txBody>
          <a:bodyPr wrap="square">
            <a:spAutoFit/>
          </a:bodyPr>
          <a:lstStyle/>
          <a:p>
            <a:r>
              <a:rPr lang="en-US" b="0" i="0" dirty="0">
                <a:solidFill>
                  <a:srgbClr val="4F6228"/>
                </a:solidFill>
                <a:effectLst/>
                <a:latin typeface="+mj-lt"/>
              </a:rPr>
              <a:t>In 1900 </a:t>
            </a:r>
            <a:r>
              <a:rPr lang="en-US" b="0" i="0" dirty="0" err="1">
                <a:solidFill>
                  <a:srgbClr val="4F6228"/>
                </a:solidFill>
                <a:effectLst/>
                <a:latin typeface="+mj-lt"/>
              </a:rPr>
              <a:t>Fullwood</a:t>
            </a:r>
            <a:r>
              <a:rPr lang="en-US" b="0" i="0" dirty="0">
                <a:solidFill>
                  <a:srgbClr val="4F6228"/>
                </a:solidFill>
                <a:effectLst/>
                <a:latin typeface="+mj-lt"/>
              </a:rPr>
              <a:t> auctioned his work and took his family first to New York for a year, then to London where exhibited at the </a:t>
            </a:r>
            <a:r>
              <a:rPr lang="en-US" b="1" i="0" dirty="0">
                <a:solidFill>
                  <a:srgbClr val="4F6228"/>
                </a:solidFill>
                <a:effectLst/>
                <a:latin typeface="+mj-lt"/>
              </a:rPr>
              <a:t>Royal Academy of Arts </a:t>
            </a:r>
            <a:r>
              <a:rPr lang="en-US" b="0" i="0" dirty="0">
                <a:solidFill>
                  <a:srgbClr val="4F6228"/>
                </a:solidFill>
                <a:effectLst/>
                <a:latin typeface="+mj-lt"/>
              </a:rPr>
              <a:t>from 1906 and the </a:t>
            </a:r>
            <a:r>
              <a:rPr lang="en-US" b="1" i="0" dirty="0">
                <a:solidFill>
                  <a:srgbClr val="4F6228"/>
                </a:solidFill>
                <a:effectLst/>
                <a:latin typeface="+mj-lt"/>
              </a:rPr>
              <a:t>Salon de la Société des Artistes </a:t>
            </a:r>
            <a:r>
              <a:rPr lang="en-US" b="1" i="0" dirty="0" err="1">
                <a:solidFill>
                  <a:srgbClr val="4F6228"/>
                </a:solidFill>
                <a:effectLst/>
                <a:latin typeface="+mj-lt"/>
              </a:rPr>
              <a:t>Français</a:t>
            </a:r>
            <a:r>
              <a:rPr lang="en-US" b="0" i="0" dirty="0">
                <a:solidFill>
                  <a:srgbClr val="4F6228"/>
                </a:solidFill>
                <a:effectLst/>
                <a:latin typeface="+mj-lt"/>
              </a:rPr>
              <a:t>, Paris. </a:t>
            </a:r>
          </a:p>
          <a:p>
            <a:endParaRPr lang="en-US" dirty="0">
              <a:solidFill>
                <a:srgbClr val="4F6228"/>
              </a:solidFill>
              <a:latin typeface="+mj-lt"/>
            </a:endParaRPr>
          </a:p>
          <a:p>
            <a:endParaRPr lang="en-AU" dirty="0">
              <a:solidFill>
                <a:srgbClr val="4F6228"/>
              </a:solidFill>
              <a:latin typeface="+mj-lt"/>
            </a:endParaRPr>
          </a:p>
        </p:txBody>
      </p:sp>
      <p:sp>
        <p:nvSpPr>
          <p:cNvPr id="10" name="TextBox 9">
            <a:extLst>
              <a:ext uri="{FF2B5EF4-FFF2-40B4-BE49-F238E27FC236}">
                <a16:creationId xmlns:a16="http://schemas.microsoft.com/office/drawing/2014/main" id="{6B8DA5D3-009E-9EA9-4ECF-CC81C87311CA}"/>
              </a:ext>
            </a:extLst>
          </p:cNvPr>
          <p:cNvSpPr txBox="1"/>
          <p:nvPr/>
        </p:nvSpPr>
        <p:spPr>
          <a:xfrm>
            <a:off x="187422" y="1997839"/>
            <a:ext cx="3240360" cy="2862322"/>
          </a:xfrm>
          <a:prstGeom prst="rect">
            <a:avLst/>
          </a:prstGeom>
          <a:noFill/>
        </p:spPr>
        <p:txBody>
          <a:bodyPr wrap="square" rtlCol="0">
            <a:spAutoFit/>
          </a:bodyPr>
          <a:lstStyle/>
          <a:p>
            <a:r>
              <a:rPr lang="en-US" b="0" i="0" dirty="0">
                <a:solidFill>
                  <a:srgbClr val="4F6228"/>
                </a:solidFill>
                <a:effectLst/>
                <a:latin typeface="+mj-lt"/>
              </a:rPr>
              <a:t>Demobilized after serving in France in WWI as an </a:t>
            </a:r>
            <a:r>
              <a:rPr lang="en-AU" b="0" i="0" dirty="0">
                <a:solidFill>
                  <a:srgbClr val="4F6228"/>
                </a:solidFill>
                <a:effectLst/>
                <a:latin typeface="+mj-lt"/>
              </a:rPr>
              <a:t>official war artist </a:t>
            </a:r>
            <a:r>
              <a:rPr lang="en-US" b="0" i="0" dirty="0">
                <a:solidFill>
                  <a:srgbClr val="4F6228"/>
                </a:solidFill>
                <a:effectLst/>
                <a:latin typeface="+mj-lt"/>
              </a:rPr>
              <a:t>, </a:t>
            </a:r>
            <a:r>
              <a:rPr lang="en-US" b="0" i="0" dirty="0" err="1">
                <a:solidFill>
                  <a:srgbClr val="4F6228"/>
                </a:solidFill>
                <a:effectLst/>
                <a:latin typeface="+mj-lt"/>
              </a:rPr>
              <a:t>Fullwood</a:t>
            </a:r>
            <a:r>
              <a:rPr lang="en-US" b="0" i="0" dirty="0">
                <a:solidFill>
                  <a:srgbClr val="4F6228"/>
                </a:solidFill>
                <a:effectLst/>
                <a:latin typeface="+mj-lt"/>
              </a:rPr>
              <a:t> returned to Sydney where he was a founder of the </a:t>
            </a:r>
            <a:r>
              <a:rPr lang="en-US" b="0" i="1" dirty="0">
                <a:solidFill>
                  <a:srgbClr val="4F6228"/>
                </a:solidFill>
                <a:effectLst/>
                <a:latin typeface="+mj-lt"/>
              </a:rPr>
              <a:t>Australian Painter-Etchers' Society</a:t>
            </a:r>
            <a:r>
              <a:rPr lang="en-US" b="0" i="0" dirty="0">
                <a:solidFill>
                  <a:srgbClr val="4F6228"/>
                </a:solidFill>
                <a:effectLst/>
                <a:latin typeface="+mj-lt"/>
              </a:rPr>
              <a:t>.</a:t>
            </a:r>
          </a:p>
          <a:p>
            <a:endParaRPr lang="en-US" dirty="0">
              <a:solidFill>
                <a:srgbClr val="4F6228"/>
              </a:solidFill>
              <a:latin typeface="+mj-lt"/>
            </a:endParaRPr>
          </a:p>
          <a:p>
            <a:r>
              <a:rPr lang="en-US" b="0" i="0" dirty="0">
                <a:solidFill>
                  <a:srgbClr val="4F6228"/>
                </a:solidFill>
                <a:effectLst/>
                <a:latin typeface="+mj-lt"/>
              </a:rPr>
              <a:t>In 1924 he served on the first committee of the </a:t>
            </a:r>
            <a:r>
              <a:rPr lang="en-US" b="1" i="0" dirty="0">
                <a:solidFill>
                  <a:srgbClr val="4F6228"/>
                </a:solidFill>
                <a:effectLst/>
                <a:latin typeface="+mj-lt"/>
              </a:rPr>
              <a:t>Australian Water-</a:t>
            </a:r>
            <a:r>
              <a:rPr lang="en-US" b="1" i="0" dirty="0" err="1">
                <a:solidFill>
                  <a:srgbClr val="4F6228"/>
                </a:solidFill>
                <a:effectLst/>
                <a:latin typeface="+mj-lt"/>
              </a:rPr>
              <a:t>Colour</a:t>
            </a:r>
            <a:r>
              <a:rPr lang="en-US" b="1" i="0" dirty="0">
                <a:solidFill>
                  <a:srgbClr val="4F6228"/>
                </a:solidFill>
                <a:effectLst/>
                <a:latin typeface="+mj-lt"/>
              </a:rPr>
              <a:t> Institute</a:t>
            </a:r>
            <a:r>
              <a:rPr lang="en-US" b="0" i="0" dirty="0">
                <a:solidFill>
                  <a:srgbClr val="4F6228"/>
                </a:solidFill>
                <a:effectLst/>
                <a:latin typeface="+mj-lt"/>
              </a:rPr>
              <a:t>.</a:t>
            </a:r>
            <a:endParaRPr lang="en-AU" dirty="0">
              <a:solidFill>
                <a:srgbClr val="4F6228"/>
              </a:solidFill>
              <a:latin typeface="+mj-lt"/>
            </a:endParaRPr>
          </a:p>
        </p:txBody>
      </p:sp>
    </p:spTree>
    <p:extLst>
      <p:ext uri="{BB962C8B-B14F-4D97-AF65-F5344CB8AC3E}">
        <p14:creationId xmlns:p14="http://schemas.microsoft.com/office/powerpoint/2010/main" val="22837904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8437537-4967-39AB-805D-0963F2B31A63}"/>
              </a:ext>
            </a:extLst>
          </p:cNvPr>
          <p:cNvSpPr txBox="1"/>
          <p:nvPr/>
        </p:nvSpPr>
        <p:spPr>
          <a:xfrm>
            <a:off x="251520" y="836712"/>
            <a:ext cx="4320480" cy="5078313"/>
          </a:xfrm>
          <a:prstGeom prst="rect">
            <a:avLst/>
          </a:prstGeom>
          <a:noFill/>
        </p:spPr>
        <p:txBody>
          <a:bodyPr wrap="square">
            <a:spAutoFit/>
          </a:bodyPr>
          <a:lstStyle/>
          <a:p>
            <a:r>
              <a:rPr lang="en-US" dirty="0"/>
              <a:t>In 1899, Hans </a:t>
            </a:r>
            <a:r>
              <a:rPr lang="en-US" dirty="0" err="1"/>
              <a:t>Heysen</a:t>
            </a:r>
            <a:r>
              <a:rPr lang="en-US" dirty="0"/>
              <a:t>, a promising 22 year old art student.  arrived in Paris. He lived in a hotel in the very heart of Montparnasse. </a:t>
            </a:r>
          </a:p>
          <a:p>
            <a:endParaRPr lang="en-US" dirty="0"/>
          </a:p>
          <a:p>
            <a:r>
              <a:rPr lang="en-US" i="1" dirty="0"/>
              <a:t>From the apartment window</a:t>
            </a:r>
            <a:r>
              <a:rPr lang="en-US" dirty="0"/>
              <a:t>, </a:t>
            </a:r>
            <a:r>
              <a:rPr lang="en-US" i="1" dirty="0"/>
              <a:t>Paris</a:t>
            </a:r>
            <a:r>
              <a:rPr lang="en-US" dirty="0"/>
              <a:t>, 1901,is painted in a high-key with fluid strokes of paint, and depicts the view from his fifth-floor room looking west along the tree-lined boulevard - the kind of elevated urban view pioneered by the Impressionists.</a:t>
            </a:r>
          </a:p>
          <a:p>
            <a:endParaRPr lang="en-US" dirty="0"/>
          </a:p>
          <a:p>
            <a:r>
              <a:rPr lang="en-US" dirty="0" err="1"/>
              <a:t>Heysen’s</a:t>
            </a:r>
            <a:r>
              <a:rPr lang="en-US" dirty="0"/>
              <a:t> interest in Impressionism was noted back in Adelaide, with one newspaper reporting that ‘</a:t>
            </a:r>
            <a:r>
              <a:rPr lang="en-US" i="1" dirty="0"/>
              <a:t>Mr. Hans </a:t>
            </a:r>
            <a:r>
              <a:rPr lang="en-US" i="1" dirty="0" err="1"/>
              <a:t>Heysen</a:t>
            </a:r>
            <a:r>
              <a:rPr lang="en-US" i="1" dirty="0"/>
              <a:t> has been working very hard in Paris, where his style has been becoming more and more assimilated to that of the French impressionist schoo</a:t>
            </a:r>
            <a:r>
              <a:rPr lang="en-US" dirty="0"/>
              <a:t>l’. </a:t>
            </a:r>
            <a:endParaRPr lang="en-AU" dirty="0"/>
          </a:p>
        </p:txBody>
      </p:sp>
      <p:sp>
        <p:nvSpPr>
          <p:cNvPr id="4" name="TextBox 3">
            <a:extLst>
              <a:ext uri="{FF2B5EF4-FFF2-40B4-BE49-F238E27FC236}">
                <a16:creationId xmlns:a16="http://schemas.microsoft.com/office/drawing/2014/main" id="{54D3FB51-CB85-C0BB-03F9-423D32B1F7AF}"/>
              </a:ext>
            </a:extLst>
          </p:cNvPr>
          <p:cNvSpPr txBox="1"/>
          <p:nvPr/>
        </p:nvSpPr>
        <p:spPr>
          <a:xfrm>
            <a:off x="269369" y="188640"/>
            <a:ext cx="3816424" cy="400110"/>
          </a:xfrm>
          <a:prstGeom prst="rect">
            <a:avLst/>
          </a:prstGeom>
          <a:noFill/>
        </p:spPr>
        <p:txBody>
          <a:bodyPr wrap="square" rtlCol="0">
            <a:spAutoFit/>
          </a:bodyPr>
          <a:lstStyle/>
          <a:p>
            <a:r>
              <a:rPr lang="en-AU" sz="2000" b="1" dirty="0"/>
              <a:t>Hans </a:t>
            </a:r>
            <a:r>
              <a:rPr lang="en-AU" sz="2000" b="1" dirty="0" err="1"/>
              <a:t>Heysen</a:t>
            </a:r>
            <a:r>
              <a:rPr lang="en-AU" sz="2000" b="1" dirty="0"/>
              <a:t> </a:t>
            </a:r>
            <a:r>
              <a:rPr lang="en-AU" dirty="0"/>
              <a:t>(1877 – 1968)</a:t>
            </a:r>
          </a:p>
        </p:txBody>
      </p:sp>
      <p:pic>
        <p:nvPicPr>
          <p:cNvPr id="6" name="Picture 5">
            <a:extLst>
              <a:ext uri="{FF2B5EF4-FFF2-40B4-BE49-F238E27FC236}">
                <a16:creationId xmlns:a16="http://schemas.microsoft.com/office/drawing/2014/main" id="{E5ACE0C7-40B7-F40F-A029-F0F81177F64B}"/>
              </a:ext>
            </a:extLst>
          </p:cNvPr>
          <p:cNvPicPr>
            <a:picLocks noChangeAspect="1"/>
          </p:cNvPicPr>
          <p:nvPr/>
        </p:nvPicPr>
        <p:blipFill>
          <a:blip r:embed="rId2"/>
          <a:stretch>
            <a:fillRect/>
          </a:stretch>
        </p:blipFill>
        <p:spPr>
          <a:xfrm>
            <a:off x="4978355" y="1290347"/>
            <a:ext cx="3886742" cy="4725059"/>
          </a:xfrm>
          <a:prstGeom prst="rect">
            <a:avLst/>
          </a:prstGeom>
        </p:spPr>
      </p:pic>
      <p:sp>
        <p:nvSpPr>
          <p:cNvPr id="8" name="TextBox 7">
            <a:extLst>
              <a:ext uri="{FF2B5EF4-FFF2-40B4-BE49-F238E27FC236}">
                <a16:creationId xmlns:a16="http://schemas.microsoft.com/office/drawing/2014/main" id="{60E289E0-C12B-DB4B-433F-AAF9E7DB43F0}"/>
              </a:ext>
            </a:extLst>
          </p:cNvPr>
          <p:cNvSpPr txBox="1"/>
          <p:nvPr/>
        </p:nvSpPr>
        <p:spPr>
          <a:xfrm>
            <a:off x="4932040" y="6381328"/>
            <a:ext cx="4572000" cy="307777"/>
          </a:xfrm>
          <a:prstGeom prst="rect">
            <a:avLst/>
          </a:prstGeom>
          <a:noFill/>
        </p:spPr>
        <p:txBody>
          <a:bodyPr wrap="square">
            <a:spAutoFit/>
          </a:bodyPr>
          <a:lstStyle/>
          <a:p>
            <a:r>
              <a:rPr lang="en-US" sz="1400" dirty="0"/>
              <a:t>Hans </a:t>
            </a:r>
            <a:r>
              <a:rPr lang="en-US" sz="1400" dirty="0" err="1"/>
              <a:t>Heysen</a:t>
            </a:r>
            <a:r>
              <a:rPr lang="en-US" sz="1400" i="1" dirty="0"/>
              <a:t>, From the apartment window</a:t>
            </a:r>
            <a:r>
              <a:rPr lang="en-US" sz="1400" dirty="0"/>
              <a:t>, </a:t>
            </a:r>
            <a:r>
              <a:rPr lang="en-US" sz="1400" i="1" dirty="0"/>
              <a:t>Paris</a:t>
            </a:r>
            <a:r>
              <a:rPr lang="en-US" sz="1400" dirty="0"/>
              <a:t>, 1901 </a:t>
            </a:r>
            <a:endParaRPr lang="en-AU" sz="1400" dirty="0"/>
          </a:p>
        </p:txBody>
      </p:sp>
    </p:spTree>
    <p:extLst>
      <p:ext uri="{BB962C8B-B14F-4D97-AF65-F5344CB8AC3E}">
        <p14:creationId xmlns:p14="http://schemas.microsoft.com/office/powerpoint/2010/main" val="16171014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FFFC0FB-F116-0D5B-6170-552EF4456AEA}"/>
              </a:ext>
            </a:extLst>
          </p:cNvPr>
          <p:cNvSpPr txBox="1"/>
          <p:nvPr/>
        </p:nvSpPr>
        <p:spPr>
          <a:xfrm>
            <a:off x="2699792" y="6453336"/>
            <a:ext cx="4572000" cy="307777"/>
          </a:xfrm>
          <a:prstGeom prst="rect">
            <a:avLst/>
          </a:prstGeom>
          <a:noFill/>
        </p:spPr>
        <p:txBody>
          <a:bodyPr wrap="square">
            <a:spAutoFit/>
          </a:bodyPr>
          <a:lstStyle/>
          <a:p>
            <a:r>
              <a:rPr lang="en-US" sz="1400" dirty="0"/>
              <a:t>A Henry </a:t>
            </a:r>
            <a:r>
              <a:rPr lang="en-US" sz="1400" dirty="0" err="1"/>
              <a:t>Fullwood</a:t>
            </a:r>
            <a:r>
              <a:rPr lang="en-US" sz="1400" dirty="0"/>
              <a:t>, </a:t>
            </a:r>
            <a:r>
              <a:rPr lang="en-US" sz="1400" i="1" dirty="0"/>
              <a:t>The Lovers' Walk</a:t>
            </a:r>
            <a:endParaRPr lang="en-AU" sz="1400" i="1" dirty="0"/>
          </a:p>
        </p:txBody>
      </p:sp>
      <p:pic>
        <p:nvPicPr>
          <p:cNvPr id="5" name="Picture 4">
            <a:extLst>
              <a:ext uri="{FF2B5EF4-FFF2-40B4-BE49-F238E27FC236}">
                <a16:creationId xmlns:a16="http://schemas.microsoft.com/office/drawing/2014/main" id="{462EB5A7-FAD7-B52B-7839-6F7463633EA5}"/>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Effect>
                      <a14:brightnessContrast bright="-20000"/>
                    </a14:imgEffect>
                  </a14:imgLayer>
                </a14:imgProps>
              </a:ext>
            </a:extLst>
          </a:blip>
          <a:stretch>
            <a:fillRect/>
          </a:stretch>
        </p:blipFill>
        <p:spPr>
          <a:xfrm>
            <a:off x="1259632" y="139126"/>
            <a:ext cx="6117872" cy="6076325"/>
          </a:xfrm>
          <a:prstGeom prst="rect">
            <a:avLst/>
          </a:prstGeom>
        </p:spPr>
      </p:pic>
    </p:spTree>
    <p:extLst>
      <p:ext uri="{BB962C8B-B14F-4D97-AF65-F5344CB8AC3E}">
        <p14:creationId xmlns:p14="http://schemas.microsoft.com/office/powerpoint/2010/main" val="33637477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9ADE4C9-081F-CAD6-06B2-ECD33E73B284}"/>
              </a:ext>
            </a:extLst>
          </p:cNvPr>
          <p:cNvSpPr txBox="1"/>
          <p:nvPr/>
        </p:nvSpPr>
        <p:spPr>
          <a:xfrm>
            <a:off x="0" y="98142"/>
            <a:ext cx="9252520" cy="1785104"/>
          </a:xfrm>
          <a:prstGeom prst="rect">
            <a:avLst/>
          </a:prstGeom>
          <a:noFill/>
        </p:spPr>
        <p:txBody>
          <a:bodyPr wrap="square" rtlCol="0">
            <a:spAutoFit/>
          </a:bodyPr>
          <a:lstStyle/>
          <a:p>
            <a:r>
              <a:rPr lang="en-US" sz="2000" b="1" i="0" dirty="0">
                <a:solidFill>
                  <a:srgbClr val="4F6228"/>
                </a:solidFill>
                <a:effectLst/>
                <a:latin typeface="+mj-lt"/>
              </a:rPr>
              <a:t>Louisa Jane Swan </a:t>
            </a:r>
            <a:r>
              <a:rPr lang="en-US" i="0" dirty="0">
                <a:solidFill>
                  <a:srgbClr val="4F6228"/>
                </a:solidFill>
                <a:effectLst/>
                <a:latin typeface="+mj-lt"/>
              </a:rPr>
              <a:t>(1860–955), </a:t>
            </a:r>
            <a:r>
              <a:rPr lang="en-US" b="0" i="0" dirty="0">
                <a:solidFill>
                  <a:srgbClr val="4F6228"/>
                </a:solidFill>
                <a:effectLst/>
              </a:rPr>
              <a:t>studied art at the </a:t>
            </a:r>
            <a:r>
              <a:rPr lang="en-US" b="1" i="0" dirty="0">
                <a:solidFill>
                  <a:srgbClr val="4F6228"/>
                </a:solidFill>
                <a:effectLst/>
              </a:rPr>
              <a:t>Hobart Technical College </a:t>
            </a:r>
            <a:r>
              <a:rPr lang="en-US" b="0" i="0" dirty="0">
                <a:solidFill>
                  <a:srgbClr val="4F6228"/>
                </a:solidFill>
                <a:effectLst/>
              </a:rPr>
              <a:t>but was largely a </a:t>
            </a:r>
            <a:r>
              <a:rPr lang="en-US" i="0" dirty="0">
                <a:solidFill>
                  <a:srgbClr val="4F6228"/>
                </a:solidFill>
                <a:effectLst/>
                <a:latin typeface="+mj-lt"/>
              </a:rPr>
              <a:t>self-taught </a:t>
            </a:r>
            <a:r>
              <a:rPr lang="en-US" i="1" dirty="0">
                <a:solidFill>
                  <a:srgbClr val="4F6228"/>
                </a:solidFill>
                <a:effectLst/>
                <a:latin typeface="+mj-lt"/>
              </a:rPr>
              <a:t>plein air </a:t>
            </a:r>
            <a:r>
              <a:rPr lang="en-US" i="0" dirty="0">
                <a:solidFill>
                  <a:srgbClr val="4F6228"/>
                </a:solidFill>
                <a:effectLst/>
                <a:latin typeface="+mj-lt"/>
              </a:rPr>
              <a:t>landscape painter. She also had lessons with </a:t>
            </a:r>
            <a:r>
              <a:rPr lang="en-US" i="0" dirty="0" err="1">
                <a:solidFill>
                  <a:srgbClr val="4F6228"/>
                </a:solidFill>
                <a:effectLst/>
                <a:latin typeface="+mj-lt"/>
              </a:rPr>
              <a:t>Fullwood</a:t>
            </a:r>
            <a:r>
              <a:rPr lang="en-US" i="0" dirty="0">
                <a:solidFill>
                  <a:srgbClr val="4F6228"/>
                </a:solidFill>
                <a:effectLst/>
                <a:latin typeface="+mj-lt"/>
              </a:rPr>
              <a:t> in 1897. Swan was important in the development and promotion of art in Tasmania – particularly through art societies.</a:t>
            </a:r>
            <a:endParaRPr lang="en-AU" dirty="0">
              <a:solidFill>
                <a:srgbClr val="4F6228"/>
              </a:solidFill>
              <a:latin typeface="+mj-lt"/>
            </a:endParaRPr>
          </a:p>
          <a:p>
            <a:endParaRPr lang="en-US" i="0" dirty="0">
              <a:solidFill>
                <a:srgbClr val="4F6228"/>
              </a:solidFill>
              <a:effectLst/>
              <a:latin typeface="+mj-lt"/>
            </a:endParaRPr>
          </a:p>
          <a:p>
            <a:endParaRPr lang="en-US" dirty="0">
              <a:solidFill>
                <a:srgbClr val="4F6228"/>
              </a:solidFill>
              <a:latin typeface="+mj-lt"/>
            </a:endParaRPr>
          </a:p>
        </p:txBody>
      </p:sp>
      <p:pic>
        <p:nvPicPr>
          <p:cNvPr id="4" name="Picture 3">
            <a:extLst>
              <a:ext uri="{FF2B5EF4-FFF2-40B4-BE49-F238E27FC236}">
                <a16:creationId xmlns:a16="http://schemas.microsoft.com/office/drawing/2014/main" id="{46E95BCD-03C8-3DAA-2A89-151C2A1A4D0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1860" y="1424850"/>
            <a:ext cx="7755815" cy="5093325"/>
          </a:xfrm>
          <a:prstGeom prst="rect">
            <a:avLst/>
          </a:prstGeom>
        </p:spPr>
      </p:pic>
      <p:sp>
        <p:nvSpPr>
          <p:cNvPr id="6" name="TextBox 5">
            <a:extLst>
              <a:ext uri="{FF2B5EF4-FFF2-40B4-BE49-F238E27FC236}">
                <a16:creationId xmlns:a16="http://schemas.microsoft.com/office/drawing/2014/main" id="{D875D8A2-FFEE-5665-996B-142DFE102F34}"/>
              </a:ext>
            </a:extLst>
          </p:cNvPr>
          <p:cNvSpPr txBox="1"/>
          <p:nvPr/>
        </p:nvSpPr>
        <p:spPr>
          <a:xfrm>
            <a:off x="2483768" y="6518175"/>
            <a:ext cx="4572000" cy="307777"/>
          </a:xfrm>
          <a:prstGeom prst="rect">
            <a:avLst/>
          </a:prstGeom>
          <a:noFill/>
        </p:spPr>
        <p:txBody>
          <a:bodyPr wrap="square">
            <a:spAutoFit/>
          </a:bodyPr>
          <a:lstStyle/>
          <a:p>
            <a:r>
              <a:rPr lang="en-US" sz="1400" dirty="0"/>
              <a:t>Louisa Swan, </a:t>
            </a:r>
            <a:r>
              <a:rPr lang="en-US" sz="1400" i="1" dirty="0"/>
              <a:t>Old Mill New Town</a:t>
            </a:r>
            <a:r>
              <a:rPr lang="en-US" sz="1400" dirty="0"/>
              <a:t>, c 1897</a:t>
            </a:r>
            <a:endParaRPr lang="en-AU" sz="1400" dirty="0"/>
          </a:p>
        </p:txBody>
      </p:sp>
    </p:spTree>
    <p:extLst>
      <p:ext uri="{BB962C8B-B14F-4D97-AF65-F5344CB8AC3E}">
        <p14:creationId xmlns:p14="http://schemas.microsoft.com/office/powerpoint/2010/main" val="34724037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62F6E09-E160-FD6D-7C5B-8B8A8646B18C}"/>
              </a:ext>
            </a:extLst>
          </p:cNvPr>
          <p:cNvSpPr txBox="1"/>
          <p:nvPr/>
        </p:nvSpPr>
        <p:spPr>
          <a:xfrm>
            <a:off x="395536" y="260648"/>
            <a:ext cx="5328592" cy="369332"/>
          </a:xfrm>
          <a:prstGeom prst="rect">
            <a:avLst/>
          </a:prstGeom>
          <a:noFill/>
        </p:spPr>
        <p:txBody>
          <a:bodyPr wrap="square">
            <a:spAutoFit/>
          </a:bodyPr>
          <a:lstStyle/>
          <a:p>
            <a:pPr algn="l" fontAlgn="base"/>
            <a:r>
              <a:rPr lang="fr-FR" b="1" i="0" dirty="0" err="1">
                <a:solidFill>
                  <a:srgbClr val="4F6228"/>
                </a:solidFill>
                <a:effectLst/>
                <a:latin typeface="+mj-lt"/>
              </a:rPr>
              <a:t>Curzona</a:t>
            </a:r>
            <a:r>
              <a:rPr lang="fr-FR" b="1" i="0" dirty="0">
                <a:solidFill>
                  <a:srgbClr val="4F6228"/>
                </a:solidFill>
                <a:effectLst/>
                <a:latin typeface="+mj-lt"/>
              </a:rPr>
              <a:t> Frances Louise (Lily) Allport </a:t>
            </a:r>
            <a:r>
              <a:rPr lang="fr-FR" b="0" i="0" dirty="0">
                <a:solidFill>
                  <a:srgbClr val="4F6228"/>
                </a:solidFill>
                <a:effectLst/>
                <a:latin typeface="+mj-lt"/>
              </a:rPr>
              <a:t>(1860 – 1949)</a:t>
            </a:r>
          </a:p>
        </p:txBody>
      </p:sp>
      <p:sp>
        <p:nvSpPr>
          <p:cNvPr id="7" name="TextBox 6">
            <a:extLst>
              <a:ext uri="{FF2B5EF4-FFF2-40B4-BE49-F238E27FC236}">
                <a16:creationId xmlns:a16="http://schemas.microsoft.com/office/drawing/2014/main" id="{F2EF7311-D2F2-D592-3D3C-D9697E00B8AA}"/>
              </a:ext>
            </a:extLst>
          </p:cNvPr>
          <p:cNvSpPr txBox="1"/>
          <p:nvPr/>
        </p:nvSpPr>
        <p:spPr>
          <a:xfrm>
            <a:off x="395536" y="764704"/>
            <a:ext cx="8064896" cy="923330"/>
          </a:xfrm>
          <a:prstGeom prst="rect">
            <a:avLst/>
          </a:prstGeom>
          <a:noFill/>
        </p:spPr>
        <p:txBody>
          <a:bodyPr wrap="square">
            <a:spAutoFit/>
          </a:bodyPr>
          <a:lstStyle/>
          <a:p>
            <a:r>
              <a:rPr lang="en-US" b="0" i="0" dirty="0">
                <a:solidFill>
                  <a:srgbClr val="4F6228"/>
                </a:solidFill>
                <a:effectLst/>
                <a:latin typeface="+mj-lt"/>
              </a:rPr>
              <a:t>Tasmanian born </a:t>
            </a:r>
            <a:r>
              <a:rPr lang="en-AU" b="0" i="0" dirty="0">
                <a:solidFill>
                  <a:srgbClr val="4F6228"/>
                </a:solidFill>
                <a:effectLst/>
                <a:latin typeface="+mj-lt"/>
              </a:rPr>
              <a:t>painter and printmaker </a:t>
            </a:r>
            <a:r>
              <a:rPr lang="en-US" b="0" i="0" dirty="0">
                <a:solidFill>
                  <a:srgbClr val="4F6228"/>
                </a:solidFill>
                <a:effectLst/>
                <a:latin typeface="+mj-lt"/>
              </a:rPr>
              <a:t>Allport studied with Herbert Voss in the late 188os in</a:t>
            </a:r>
            <a:r>
              <a:rPr lang="en-US" b="1" i="0" dirty="0">
                <a:solidFill>
                  <a:srgbClr val="4F6228"/>
                </a:solidFill>
                <a:effectLst/>
                <a:latin typeface="+mj-lt"/>
              </a:rPr>
              <a:t> London</a:t>
            </a:r>
            <a:r>
              <a:rPr lang="en-US" b="0" i="0" dirty="0">
                <a:solidFill>
                  <a:srgbClr val="4F6228"/>
                </a:solidFill>
                <a:effectLst/>
                <a:latin typeface="+mj-lt"/>
              </a:rPr>
              <a:t>, then in Paris and Rome, and in a relatively short time was successfully exhibiting, selling, teaching and publishing her art</a:t>
            </a:r>
            <a:r>
              <a:rPr lang="en-US" b="0" i="0" dirty="0">
                <a:solidFill>
                  <a:srgbClr val="333333"/>
                </a:solidFill>
                <a:effectLst/>
                <a:latin typeface="Arial" panose="020B0604020202020204" pitchFamily="34" charset="0"/>
              </a:rPr>
              <a:t>. </a:t>
            </a:r>
            <a:endParaRPr lang="en-AU" dirty="0"/>
          </a:p>
        </p:txBody>
      </p:sp>
      <p:sp>
        <p:nvSpPr>
          <p:cNvPr id="9" name="TextBox 8">
            <a:extLst>
              <a:ext uri="{FF2B5EF4-FFF2-40B4-BE49-F238E27FC236}">
                <a16:creationId xmlns:a16="http://schemas.microsoft.com/office/drawing/2014/main" id="{D69D064D-9D5D-06F1-AB55-76D4F8A52457}"/>
              </a:ext>
            </a:extLst>
          </p:cNvPr>
          <p:cNvSpPr txBox="1"/>
          <p:nvPr/>
        </p:nvSpPr>
        <p:spPr>
          <a:xfrm>
            <a:off x="3203848" y="6503704"/>
            <a:ext cx="4572000" cy="307777"/>
          </a:xfrm>
          <a:prstGeom prst="rect">
            <a:avLst/>
          </a:prstGeom>
          <a:noFill/>
        </p:spPr>
        <p:txBody>
          <a:bodyPr wrap="square">
            <a:spAutoFit/>
          </a:bodyPr>
          <a:lstStyle/>
          <a:p>
            <a:r>
              <a:rPr lang="en-AU" sz="1400" dirty="0">
                <a:solidFill>
                  <a:srgbClr val="4F6228"/>
                </a:solidFill>
              </a:rPr>
              <a:t>Lily Alport, </a:t>
            </a:r>
            <a:r>
              <a:rPr lang="en-AU" sz="1400" i="1" dirty="0">
                <a:solidFill>
                  <a:srgbClr val="4F6228"/>
                </a:solidFill>
              </a:rPr>
              <a:t>Parisian Art  Scene</a:t>
            </a:r>
          </a:p>
        </p:txBody>
      </p:sp>
      <p:pic>
        <p:nvPicPr>
          <p:cNvPr id="11" name="Picture 10">
            <a:extLst>
              <a:ext uri="{FF2B5EF4-FFF2-40B4-BE49-F238E27FC236}">
                <a16:creationId xmlns:a16="http://schemas.microsoft.com/office/drawing/2014/main" id="{8BF34C07-F18D-127D-9619-15C70FFE5F35}"/>
              </a:ext>
            </a:extLst>
          </p:cNvPr>
          <p:cNvPicPr>
            <a:picLocks noChangeAspect="1"/>
          </p:cNvPicPr>
          <p:nvPr/>
        </p:nvPicPr>
        <p:blipFill rotWithShape="1">
          <a:blip r:embed="rId3"/>
          <a:srcRect t="1272"/>
          <a:stretch/>
        </p:blipFill>
        <p:spPr>
          <a:xfrm>
            <a:off x="1431251" y="1916832"/>
            <a:ext cx="5993466" cy="4507032"/>
          </a:xfrm>
          <a:prstGeom prst="rect">
            <a:avLst/>
          </a:prstGeom>
        </p:spPr>
      </p:pic>
    </p:spTree>
    <p:extLst>
      <p:ext uri="{BB962C8B-B14F-4D97-AF65-F5344CB8AC3E}">
        <p14:creationId xmlns:p14="http://schemas.microsoft.com/office/powerpoint/2010/main" val="214335485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2E48EA1-FA1F-FBEF-91EC-C19B696C8D47}"/>
              </a:ext>
            </a:extLst>
          </p:cNvPr>
          <p:cNvSpPr txBox="1"/>
          <p:nvPr/>
        </p:nvSpPr>
        <p:spPr>
          <a:xfrm>
            <a:off x="395536" y="260648"/>
            <a:ext cx="8352928" cy="923330"/>
          </a:xfrm>
          <a:prstGeom prst="rect">
            <a:avLst/>
          </a:prstGeom>
          <a:noFill/>
        </p:spPr>
        <p:txBody>
          <a:bodyPr wrap="square">
            <a:spAutoFit/>
          </a:bodyPr>
          <a:lstStyle/>
          <a:p>
            <a:r>
              <a:rPr lang="en-US" b="0" i="0" dirty="0">
                <a:solidFill>
                  <a:srgbClr val="4F6228"/>
                </a:solidFill>
                <a:effectLst/>
                <a:latin typeface="+mj-lt"/>
              </a:rPr>
              <a:t>On 12 February 1894, the Mercury stated that Miss Allport had become </a:t>
            </a:r>
            <a:r>
              <a:rPr lang="en-US" b="0" i="1" dirty="0">
                <a:solidFill>
                  <a:srgbClr val="4F6228"/>
                </a:solidFill>
                <a:effectLst/>
                <a:latin typeface="+mj-lt"/>
              </a:rPr>
              <a:t>'the first Tasmanian to gain the distinction of having works hung in the Royal Academy</a:t>
            </a:r>
            <a:r>
              <a:rPr lang="en-US" b="0" i="0" dirty="0">
                <a:solidFill>
                  <a:srgbClr val="4F6228"/>
                </a:solidFill>
                <a:effectLst/>
                <a:latin typeface="+mj-lt"/>
              </a:rPr>
              <a:t>' - her work was hung there in 1893, 1894 and 1906.</a:t>
            </a:r>
            <a:endParaRPr lang="en-AU" dirty="0">
              <a:solidFill>
                <a:srgbClr val="4F6228"/>
              </a:solidFill>
              <a:latin typeface="+mj-lt"/>
            </a:endParaRPr>
          </a:p>
        </p:txBody>
      </p:sp>
      <p:sp>
        <p:nvSpPr>
          <p:cNvPr id="5" name="TextBox 4">
            <a:extLst>
              <a:ext uri="{FF2B5EF4-FFF2-40B4-BE49-F238E27FC236}">
                <a16:creationId xmlns:a16="http://schemas.microsoft.com/office/drawing/2014/main" id="{3461DC3A-1EF7-CBD4-5009-E39EF43648B0}"/>
              </a:ext>
            </a:extLst>
          </p:cNvPr>
          <p:cNvSpPr txBox="1"/>
          <p:nvPr/>
        </p:nvSpPr>
        <p:spPr>
          <a:xfrm>
            <a:off x="5025954" y="6381327"/>
            <a:ext cx="4572000" cy="307777"/>
          </a:xfrm>
          <a:prstGeom prst="rect">
            <a:avLst/>
          </a:prstGeom>
          <a:noFill/>
        </p:spPr>
        <p:txBody>
          <a:bodyPr wrap="square">
            <a:spAutoFit/>
          </a:bodyPr>
          <a:lstStyle/>
          <a:p>
            <a:r>
              <a:rPr lang="en-US" sz="1400" dirty="0">
                <a:solidFill>
                  <a:srgbClr val="4F6228"/>
                </a:solidFill>
              </a:rPr>
              <a:t>Lily Allport, </a:t>
            </a:r>
            <a:r>
              <a:rPr lang="en-US" sz="1400" i="1" dirty="0">
                <a:solidFill>
                  <a:srgbClr val="4F6228"/>
                </a:solidFill>
              </a:rPr>
              <a:t>Melon Cellars in a Street of </a:t>
            </a:r>
            <a:r>
              <a:rPr lang="en-US" sz="1400" i="1" dirty="0" err="1">
                <a:solidFill>
                  <a:srgbClr val="4F6228"/>
                </a:solidFill>
              </a:rPr>
              <a:t>Stamboul</a:t>
            </a:r>
            <a:endParaRPr lang="en-AU" sz="1400" i="1" dirty="0">
              <a:solidFill>
                <a:srgbClr val="4F6228"/>
              </a:solidFill>
            </a:endParaRPr>
          </a:p>
        </p:txBody>
      </p:sp>
      <p:pic>
        <p:nvPicPr>
          <p:cNvPr id="7" name="Picture 6">
            <a:extLst>
              <a:ext uri="{FF2B5EF4-FFF2-40B4-BE49-F238E27FC236}">
                <a16:creationId xmlns:a16="http://schemas.microsoft.com/office/drawing/2014/main" id="{AFF97AA0-040F-9BE4-A910-BC79EE34831A}"/>
              </a:ext>
            </a:extLst>
          </p:cNvPr>
          <p:cNvPicPr>
            <a:picLocks noChangeAspect="1"/>
          </p:cNvPicPr>
          <p:nvPr/>
        </p:nvPicPr>
        <p:blipFill rotWithShape="1">
          <a:blip r:embed="rId2"/>
          <a:srcRect r="1427"/>
          <a:stretch/>
        </p:blipFill>
        <p:spPr>
          <a:xfrm>
            <a:off x="5017232" y="1285271"/>
            <a:ext cx="3522306" cy="4994763"/>
          </a:xfrm>
          <a:prstGeom prst="rect">
            <a:avLst/>
          </a:prstGeom>
        </p:spPr>
      </p:pic>
      <p:sp>
        <p:nvSpPr>
          <p:cNvPr id="9" name="TextBox 8">
            <a:extLst>
              <a:ext uri="{FF2B5EF4-FFF2-40B4-BE49-F238E27FC236}">
                <a16:creationId xmlns:a16="http://schemas.microsoft.com/office/drawing/2014/main" id="{CD9BF827-D1EE-F15F-01C3-CCD7CBCC6029}"/>
              </a:ext>
            </a:extLst>
          </p:cNvPr>
          <p:cNvSpPr txBox="1"/>
          <p:nvPr/>
        </p:nvSpPr>
        <p:spPr>
          <a:xfrm>
            <a:off x="449288" y="1988840"/>
            <a:ext cx="3762672" cy="2308324"/>
          </a:xfrm>
          <a:prstGeom prst="rect">
            <a:avLst/>
          </a:prstGeom>
          <a:noFill/>
        </p:spPr>
        <p:txBody>
          <a:bodyPr wrap="square">
            <a:spAutoFit/>
          </a:bodyPr>
          <a:lstStyle/>
          <a:p>
            <a:r>
              <a:rPr lang="en-US" b="0" i="0" dirty="0">
                <a:solidFill>
                  <a:srgbClr val="4F6228"/>
                </a:solidFill>
                <a:effectLst/>
                <a:latin typeface="+mj-lt"/>
              </a:rPr>
              <a:t>Allport also exhibited at the British </a:t>
            </a:r>
            <a:r>
              <a:rPr lang="en-US" b="1" i="0" dirty="0">
                <a:solidFill>
                  <a:srgbClr val="4F6228"/>
                </a:solidFill>
                <a:effectLst/>
                <a:latin typeface="+mj-lt"/>
              </a:rPr>
              <a:t>Academy of Fine Arts in Rome</a:t>
            </a:r>
            <a:r>
              <a:rPr lang="en-US" b="0" i="0" dirty="0">
                <a:solidFill>
                  <a:srgbClr val="4F6228"/>
                </a:solidFill>
                <a:effectLst/>
                <a:latin typeface="+mj-lt"/>
              </a:rPr>
              <a:t>. In London, she showed oil and </a:t>
            </a:r>
            <a:r>
              <a:rPr lang="en-US" b="0" i="0" dirty="0" err="1">
                <a:solidFill>
                  <a:srgbClr val="4F6228"/>
                </a:solidFill>
                <a:effectLst/>
                <a:latin typeface="+mj-lt"/>
              </a:rPr>
              <a:t>watercolour</a:t>
            </a:r>
            <a:r>
              <a:rPr lang="en-US" b="0" i="0" dirty="0">
                <a:solidFill>
                  <a:srgbClr val="4F6228"/>
                </a:solidFill>
                <a:effectLst/>
                <a:latin typeface="+mj-lt"/>
              </a:rPr>
              <a:t> paintings, lithographs, </a:t>
            </a:r>
            <a:r>
              <a:rPr lang="en-US" b="0" i="0" dirty="0" err="1">
                <a:solidFill>
                  <a:srgbClr val="4F6228"/>
                </a:solidFill>
                <a:effectLst/>
                <a:latin typeface="+mj-lt"/>
              </a:rPr>
              <a:t>colour</a:t>
            </a:r>
            <a:r>
              <a:rPr lang="en-US" b="0" i="0" dirty="0">
                <a:solidFill>
                  <a:srgbClr val="4F6228"/>
                </a:solidFill>
                <a:effectLst/>
                <a:latin typeface="+mj-lt"/>
              </a:rPr>
              <a:t> linocuts and woodcuts at the </a:t>
            </a:r>
            <a:r>
              <a:rPr lang="en-US" b="1" i="0" dirty="0" err="1">
                <a:solidFill>
                  <a:srgbClr val="4F6228"/>
                </a:solidFill>
                <a:effectLst/>
                <a:latin typeface="+mj-lt"/>
              </a:rPr>
              <a:t>Goupil</a:t>
            </a:r>
            <a:r>
              <a:rPr lang="en-US" b="1" i="0" dirty="0">
                <a:solidFill>
                  <a:srgbClr val="4F6228"/>
                </a:solidFill>
                <a:effectLst/>
                <a:latin typeface="+mj-lt"/>
              </a:rPr>
              <a:t> Gallery, the London Salon, the Royal Society of Portrait Painters and the Ridley Art Club</a:t>
            </a:r>
            <a:r>
              <a:rPr lang="en-US" b="0" i="0" dirty="0">
                <a:solidFill>
                  <a:srgbClr val="4F6228"/>
                </a:solidFill>
                <a:effectLst/>
                <a:latin typeface="+mj-lt"/>
              </a:rPr>
              <a:t>. </a:t>
            </a:r>
            <a:endParaRPr lang="en-AU" dirty="0">
              <a:solidFill>
                <a:srgbClr val="4F6228"/>
              </a:solidFill>
              <a:latin typeface="+mj-lt"/>
            </a:endParaRPr>
          </a:p>
        </p:txBody>
      </p:sp>
    </p:spTree>
    <p:extLst>
      <p:ext uri="{BB962C8B-B14F-4D97-AF65-F5344CB8AC3E}">
        <p14:creationId xmlns:p14="http://schemas.microsoft.com/office/powerpoint/2010/main" val="9058092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DE253D8-5CDD-D278-3DE1-84543F2F5FB2}"/>
              </a:ext>
            </a:extLst>
          </p:cNvPr>
          <p:cNvSpPr txBox="1"/>
          <p:nvPr/>
        </p:nvSpPr>
        <p:spPr>
          <a:xfrm>
            <a:off x="2699792" y="6381328"/>
            <a:ext cx="4572000" cy="307777"/>
          </a:xfrm>
          <a:prstGeom prst="rect">
            <a:avLst/>
          </a:prstGeom>
          <a:noFill/>
        </p:spPr>
        <p:txBody>
          <a:bodyPr wrap="square">
            <a:spAutoFit/>
          </a:bodyPr>
          <a:lstStyle/>
          <a:p>
            <a:r>
              <a:rPr lang="en-US" sz="1400" dirty="0"/>
              <a:t>Lily Allport, </a:t>
            </a:r>
            <a:r>
              <a:rPr lang="en-US" sz="1400" i="1" dirty="0"/>
              <a:t>Rocks at Bicheno, East Coast</a:t>
            </a:r>
            <a:endParaRPr lang="en-AU" sz="1400" i="1" dirty="0"/>
          </a:p>
        </p:txBody>
      </p:sp>
      <p:pic>
        <p:nvPicPr>
          <p:cNvPr id="7" name="Picture 6">
            <a:extLst>
              <a:ext uri="{FF2B5EF4-FFF2-40B4-BE49-F238E27FC236}">
                <a16:creationId xmlns:a16="http://schemas.microsoft.com/office/drawing/2014/main" id="{30098CA3-0FFF-DCEA-955E-B8036AB1D015}"/>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bright="20000"/>
                    </a14:imgEffect>
                  </a14:imgLayer>
                </a14:imgProps>
              </a:ext>
            </a:extLst>
          </a:blip>
          <a:srcRect t="1264"/>
          <a:stretch/>
        </p:blipFill>
        <p:spPr>
          <a:xfrm>
            <a:off x="519255" y="404664"/>
            <a:ext cx="8105490" cy="5621392"/>
          </a:xfrm>
          <a:prstGeom prst="rect">
            <a:avLst/>
          </a:prstGeom>
        </p:spPr>
      </p:pic>
    </p:spTree>
    <p:extLst>
      <p:ext uri="{BB962C8B-B14F-4D97-AF65-F5344CB8AC3E}">
        <p14:creationId xmlns:p14="http://schemas.microsoft.com/office/powerpoint/2010/main" val="80590005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075B452-68A3-7B2A-83EF-ED7C61969AF7}"/>
              </a:ext>
            </a:extLst>
          </p:cNvPr>
          <p:cNvPicPr>
            <a:picLocks noChangeAspect="1"/>
          </p:cNvPicPr>
          <p:nvPr/>
        </p:nvPicPr>
        <p:blipFill>
          <a:blip r:embed="rId2"/>
          <a:stretch>
            <a:fillRect/>
          </a:stretch>
        </p:blipFill>
        <p:spPr>
          <a:xfrm>
            <a:off x="6156176" y="1628800"/>
            <a:ext cx="2581635" cy="4067743"/>
          </a:xfrm>
          <a:prstGeom prst="rect">
            <a:avLst/>
          </a:prstGeom>
        </p:spPr>
      </p:pic>
      <p:pic>
        <p:nvPicPr>
          <p:cNvPr id="7" name="Picture 6">
            <a:extLst>
              <a:ext uri="{FF2B5EF4-FFF2-40B4-BE49-F238E27FC236}">
                <a16:creationId xmlns:a16="http://schemas.microsoft.com/office/drawing/2014/main" id="{B88D1EE4-2696-3F0E-A883-05B3BF12D78C}"/>
              </a:ext>
            </a:extLst>
          </p:cNvPr>
          <p:cNvPicPr>
            <a:picLocks noChangeAspect="1"/>
          </p:cNvPicPr>
          <p:nvPr/>
        </p:nvPicPr>
        <p:blipFill rotWithShape="1">
          <a:blip r:embed="rId3"/>
          <a:srcRect b="1369"/>
          <a:stretch/>
        </p:blipFill>
        <p:spPr>
          <a:xfrm>
            <a:off x="827584" y="1340768"/>
            <a:ext cx="3195178" cy="5184576"/>
          </a:xfrm>
          <a:prstGeom prst="rect">
            <a:avLst/>
          </a:prstGeom>
        </p:spPr>
      </p:pic>
      <p:sp>
        <p:nvSpPr>
          <p:cNvPr id="9" name="TextBox 8">
            <a:extLst>
              <a:ext uri="{FF2B5EF4-FFF2-40B4-BE49-F238E27FC236}">
                <a16:creationId xmlns:a16="http://schemas.microsoft.com/office/drawing/2014/main" id="{2716C312-1309-0C6B-0FF7-F19BAE41F3C9}"/>
              </a:ext>
            </a:extLst>
          </p:cNvPr>
          <p:cNvSpPr txBox="1"/>
          <p:nvPr/>
        </p:nvSpPr>
        <p:spPr>
          <a:xfrm>
            <a:off x="406188" y="151472"/>
            <a:ext cx="8054243" cy="923330"/>
          </a:xfrm>
          <a:prstGeom prst="rect">
            <a:avLst/>
          </a:prstGeom>
          <a:noFill/>
        </p:spPr>
        <p:txBody>
          <a:bodyPr wrap="square">
            <a:spAutoFit/>
          </a:bodyPr>
          <a:lstStyle/>
          <a:p>
            <a:r>
              <a:rPr lang="en-US" i="0" dirty="0">
                <a:solidFill>
                  <a:srgbClr val="4F6228"/>
                </a:solidFill>
                <a:effectLst/>
                <a:latin typeface="+mj-lt"/>
              </a:rPr>
              <a:t>Mastering the techniques of painting on silk, she created a series of fan-designs; in 1914 </a:t>
            </a:r>
            <a:r>
              <a:rPr lang="en-US" i="1" dirty="0">
                <a:solidFill>
                  <a:srgbClr val="4F6228"/>
                </a:solidFill>
                <a:effectLst/>
                <a:latin typeface="+mj-lt"/>
              </a:rPr>
              <a:t>Spring song </a:t>
            </a:r>
            <a:r>
              <a:rPr lang="en-US" i="0" dirty="0">
                <a:solidFill>
                  <a:srgbClr val="4F6228"/>
                </a:solidFill>
                <a:effectLst/>
                <a:latin typeface="+mj-lt"/>
              </a:rPr>
              <a:t>was included in an exhibition by Charles Conder and Aubrey Beardsley, 'Modern fan painters' in London. </a:t>
            </a:r>
          </a:p>
        </p:txBody>
      </p:sp>
    </p:spTree>
    <p:extLst>
      <p:ext uri="{BB962C8B-B14F-4D97-AF65-F5344CB8AC3E}">
        <p14:creationId xmlns:p14="http://schemas.microsoft.com/office/powerpoint/2010/main" val="32436560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CE307E-41E9-20B6-BD25-43FB0D27464C}"/>
              </a:ext>
            </a:extLst>
          </p:cNvPr>
          <p:cNvPicPr>
            <a:picLocks noChangeAspect="1"/>
          </p:cNvPicPr>
          <p:nvPr/>
        </p:nvPicPr>
        <p:blipFill>
          <a:blip r:embed="rId2"/>
          <a:stretch>
            <a:fillRect/>
          </a:stretch>
        </p:blipFill>
        <p:spPr>
          <a:xfrm>
            <a:off x="0" y="778193"/>
            <a:ext cx="9144000" cy="5301613"/>
          </a:xfrm>
          <a:prstGeom prst="rect">
            <a:avLst/>
          </a:prstGeom>
        </p:spPr>
      </p:pic>
    </p:spTree>
    <p:extLst>
      <p:ext uri="{BB962C8B-B14F-4D97-AF65-F5344CB8AC3E}">
        <p14:creationId xmlns:p14="http://schemas.microsoft.com/office/powerpoint/2010/main" val="28083344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00198D-C851-B103-8A2F-BD4B93102326}"/>
              </a:ext>
            </a:extLst>
          </p:cNvPr>
          <p:cNvPicPr>
            <a:picLocks noChangeAspect="1"/>
          </p:cNvPicPr>
          <p:nvPr/>
        </p:nvPicPr>
        <p:blipFill>
          <a:blip r:embed="rId2"/>
          <a:stretch>
            <a:fillRect/>
          </a:stretch>
        </p:blipFill>
        <p:spPr>
          <a:xfrm>
            <a:off x="1691680" y="1677366"/>
            <a:ext cx="5927903" cy="4706350"/>
          </a:xfrm>
          <a:prstGeom prst="rect">
            <a:avLst/>
          </a:prstGeom>
        </p:spPr>
      </p:pic>
      <p:sp>
        <p:nvSpPr>
          <p:cNvPr id="5" name="TextBox 4">
            <a:extLst>
              <a:ext uri="{FF2B5EF4-FFF2-40B4-BE49-F238E27FC236}">
                <a16:creationId xmlns:a16="http://schemas.microsoft.com/office/drawing/2014/main" id="{81EA7C4D-108E-5326-B636-50695ACACEF8}"/>
              </a:ext>
            </a:extLst>
          </p:cNvPr>
          <p:cNvSpPr txBox="1"/>
          <p:nvPr/>
        </p:nvSpPr>
        <p:spPr>
          <a:xfrm>
            <a:off x="2843808" y="6488668"/>
            <a:ext cx="4572000" cy="307777"/>
          </a:xfrm>
          <a:prstGeom prst="rect">
            <a:avLst/>
          </a:prstGeom>
          <a:noFill/>
        </p:spPr>
        <p:txBody>
          <a:bodyPr wrap="square">
            <a:spAutoFit/>
          </a:bodyPr>
          <a:lstStyle/>
          <a:p>
            <a:r>
              <a:rPr lang="en-US" sz="1400" dirty="0"/>
              <a:t>Lilly Allport, </a:t>
            </a:r>
            <a:r>
              <a:rPr lang="en-US" sz="1400" i="1" dirty="0"/>
              <a:t>St David's Park, Hobart</a:t>
            </a:r>
            <a:r>
              <a:rPr lang="en-US" sz="1400" dirty="0"/>
              <a:t>, 1923</a:t>
            </a:r>
            <a:endParaRPr lang="en-AU" sz="1400" dirty="0"/>
          </a:p>
        </p:txBody>
      </p:sp>
      <p:sp>
        <p:nvSpPr>
          <p:cNvPr id="11" name="TextBox 10">
            <a:extLst>
              <a:ext uri="{FF2B5EF4-FFF2-40B4-BE49-F238E27FC236}">
                <a16:creationId xmlns:a16="http://schemas.microsoft.com/office/drawing/2014/main" id="{B1538AC4-AFB3-AAE7-C669-EFCEE3BDB5BD}"/>
              </a:ext>
            </a:extLst>
          </p:cNvPr>
          <p:cNvSpPr txBox="1"/>
          <p:nvPr/>
        </p:nvSpPr>
        <p:spPr>
          <a:xfrm>
            <a:off x="395536" y="61555"/>
            <a:ext cx="8856984" cy="1200329"/>
          </a:xfrm>
          <a:prstGeom prst="rect">
            <a:avLst/>
          </a:prstGeom>
          <a:noFill/>
        </p:spPr>
        <p:txBody>
          <a:bodyPr wrap="square">
            <a:spAutoFit/>
          </a:bodyPr>
          <a:lstStyle/>
          <a:p>
            <a:r>
              <a:rPr lang="en-US" i="0" dirty="0">
                <a:solidFill>
                  <a:srgbClr val="4F6228"/>
                </a:solidFill>
                <a:effectLst/>
                <a:latin typeface="+mj-lt"/>
              </a:rPr>
              <a:t>Allport returned to Tasmania for five years between 1922 and 1927, producing fine </a:t>
            </a:r>
            <a:r>
              <a:rPr lang="en-US" i="0" dirty="0" err="1">
                <a:solidFill>
                  <a:srgbClr val="4F6228"/>
                </a:solidFill>
                <a:effectLst/>
                <a:latin typeface="+mj-lt"/>
              </a:rPr>
              <a:t>watercolour</a:t>
            </a:r>
            <a:r>
              <a:rPr lang="en-US" i="0" dirty="0">
                <a:solidFill>
                  <a:srgbClr val="4F6228"/>
                </a:solidFill>
                <a:effectLst/>
                <a:latin typeface="+mj-lt"/>
              </a:rPr>
              <a:t> landscapes. </a:t>
            </a:r>
            <a:endParaRPr lang="en-US" dirty="0">
              <a:solidFill>
                <a:srgbClr val="4F6228"/>
              </a:solidFill>
              <a:latin typeface="+mj-lt"/>
            </a:endParaRPr>
          </a:p>
          <a:p>
            <a:endParaRPr lang="en-US" i="0" dirty="0">
              <a:solidFill>
                <a:srgbClr val="4F6228"/>
              </a:solidFill>
              <a:effectLst/>
              <a:latin typeface="+mj-lt"/>
            </a:endParaRPr>
          </a:p>
          <a:p>
            <a:r>
              <a:rPr lang="en-US" i="0" dirty="0">
                <a:solidFill>
                  <a:srgbClr val="4F6228"/>
                </a:solidFill>
                <a:effectLst/>
                <a:latin typeface="+mj-lt"/>
              </a:rPr>
              <a:t> She settled in Hobart at the age of 72 and set up a print studio.</a:t>
            </a:r>
            <a:endParaRPr lang="en-AU" dirty="0">
              <a:solidFill>
                <a:srgbClr val="4F6228"/>
              </a:solidFill>
              <a:latin typeface="+mj-lt"/>
            </a:endParaRPr>
          </a:p>
        </p:txBody>
      </p:sp>
    </p:spTree>
    <p:extLst>
      <p:ext uri="{BB962C8B-B14F-4D97-AF65-F5344CB8AC3E}">
        <p14:creationId xmlns:p14="http://schemas.microsoft.com/office/powerpoint/2010/main" val="373486775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26EDDF5-7800-9731-18DA-ED77136BF634}"/>
              </a:ext>
            </a:extLst>
          </p:cNvPr>
          <p:cNvSpPr txBox="1"/>
          <p:nvPr/>
        </p:nvSpPr>
        <p:spPr>
          <a:xfrm>
            <a:off x="1259632" y="620688"/>
            <a:ext cx="6336704" cy="369332"/>
          </a:xfrm>
          <a:prstGeom prst="rect">
            <a:avLst/>
          </a:prstGeom>
          <a:noFill/>
        </p:spPr>
        <p:txBody>
          <a:bodyPr wrap="square" rtlCol="0">
            <a:spAutoFit/>
          </a:bodyPr>
          <a:lstStyle/>
          <a:p>
            <a:r>
              <a:rPr lang="en-AU" dirty="0"/>
              <a:t>A few other ex-pats painting in Europe around 1900</a:t>
            </a:r>
          </a:p>
        </p:txBody>
      </p:sp>
      <p:sp>
        <p:nvSpPr>
          <p:cNvPr id="3" name="TextBox 2">
            <a:extLst>
              <a:ext uri="{FF2B5EF4-FFF2-40B4-BE49-F238E27FC236}">
                <a16:creationId xmlns:a16="http://schemas.microsoft.com/office/drawing/2014/main" id="{D7D64385-5B56-C9C0-C168-10A2A359DC84}"/>
              </a:ext>
            </a:extLst>
          </p:cNvPr>
          <p:cNvSpPr txBox="1"/>
          <p:nvPr/>
        </p:nvSpPr>
        <p:spPr>
          <a:xfrm>
            <a:off x="1475656" y="1628800"/>
            <a:ext cx="4896544" cy="2031325"/>
          </a:xfrm>
          <a:prstGeom prst="rect">
            <a:avLst/>
          </a:prstGeom>
          <a:noFill/>
        </p:spPr>
        <p:txBody>
          <a:bodyPr wrap="square" rtlCol="0">
            <a:spAutoFit/>
          </a:bodyPr>
          <a:lstStyle/>
          <a:p>
            <a:pPr marL="285750" indent="-285750">
              <a:buFont typeface="Arial" panose="020B0604020202020204" pitchFamily="34" charset="0"/>
              <a:buChar char="•"/>
            </a:pPr>
            <a:r>
              <a:rPr lang="en-AU" b="1" dirty="0"/>
              <a:t>Tudor St George Tucker</a:t>
            </a:r>
          </a:p>
          <a:p>
            <a:pPr marL="285750" indent="-285750">
              <a:buFont typeface="Arial" panose="020B0604020202020204" pitchFamily="34" charset="0"/>
              <a:buChar char="•"/>
            </a:pPr>
            <a:r>
              <a:rPr lang="en-AU" b="1" dirty="0"/>
              <a:t>Emanual Phillips Fox</a:t>
            </a:r>
          </a:p>
          <a:p>
            <a:pPr marL="285750" indent="-285750">
              <a:buFont typeface="Arial" panose="020B0604020202020204" pitchFamily="34" charset="0"/>
              <a:buChar char="•"/>
            </a:pPr>
            <a:r>
              <a:rPr lang="en-AU" b="1" dirty="0"/>
              <a:t>Ethel Carrick</a:t>
            </a:r>
          </a:p>
          <a:p>
            <a:pPr marL="285750" indent="-285750">
              <a:buFont typeface="Arial" panose="020B0604020202020204" pitchFamily="34" charset="0"/>
              <a:buChar char="•"/>
            </a:pPr>
            <a:r>
              <a:rPr lang="en-AU" b="1" dirty="0"/>
              <a:t>George Lambert</a:t>
            </a:r>
          </a:p>
          <a:p>
            <a:pPr marL="285750" indent="-285750">
              <a:buFont typeface="Arial" panose="020B0604020202020204" pitchFamily="34" charset="0"/>
              <a:buChar char="•"/>
            </a:pPr>
            <a:r>
              <a:rPr lang="en-AU" b="1" dirty="0"/>
              <a:t>Dora </a:t>
            </a:r>
            <a:r>
              <a:rPr lang="en-AU" b="1" dirty="0" err="1"/>
              <a:t>Meeson</a:t>
            </a:r>
            <a:endParaRPr lang="en-AU" b="1" dirty="0"/>
          </a:p>
          <a:p>
            <a:pPr marL="285750" indent="-285750">
              <a:buFont typeface="Arial" panose="020B0604020202020204" pitchFamily="34" charset="0"/>
              <a:buChar char="•"/>
            </a:pPr>
            <a:r>
              <a:rPr lang="en-AU" b="1" dirty="0"/>
              <a:t>Tom Roberts</a:t>
            </a:r>
          </a:p>
          <a:p>
            <a:pPr marL="285750" indent="-285750">
              <a:buFont typeface="Arial" panose="020B0604020202020204" pitchFamily="34" charset="0"/>
              <a:buChar char="•"/>
            </a:pPr>
            <a:endParaRPr lang="en-AU" dirty="0"/>
          </a:p>
        </p:txBody>
      </p:sp>
    </p:spTree>
    <p:extLst>
      <p:ext uri="{BB962C8B-B14F-4D97-AF65-F5344CB8AC3E}">
        <p14:creationId xmlns:p14="http://schemas.microsoft.com/office/powerpoint/2010/main" val="244106612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34A985-9E0F-A511-9022-69FF99D282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5347" y="242150"/>
            <a:ext cx="4716140" cy="6615850"/>
          </a:xfrm>
          <a:prstGeom prst="rect">
            <a:avLst/>
          </a:prstGeom>
        </p:spPr>
      </p:pic>
      <p:sp>
        <p:nvSpPr>
          <p:cNvPr id="4" name="TextBox 3">
            <a:extLst>
              <a:ext uri="{FF2B5EF4-FFF2-40B4-BE49-F238E27FC236}">
                <a16:creationId xmlns:a16="http://schemas.microsoft.com/office/drawing/2014/main" id="{F45469C3-3DD8-2C20-BC64-6635898071F2}"/>
              </a:ext>
            </a:extLst>
          </p:cNvPr>
          <p:cNvSpPr txBox="1"/>
          <p:nvPr/>
        </p:nvSpPr>
        <p:spPr>
          <a:xfrm>
            <a:off x="323528" y="260648"/>
            <a:ext cx="3096344" cy="369332"/>
          </a:xfrm>
          <a:prstGeom prst="rect">
            <a:avLst/>
          </a:prstGeom>
          <a:noFill/>
        </p:spPr>
        <p:txBody>
          <a:bodyPr wrap="square" rtlCol="0">
            <a:spAutoFit/>
          </a:bodyPr>
          <a:lstStyle/>
          <a:p>
            <a:r>
              <a:rPr lang="en-AU" b="1" dirty="0"/>
              <a:t>Tudor St George Tucker</a:t>
            </a:r>
          </a:p>
        </p:txBody>
      </p:sp>
      <p:sp>
        <p:nvSpPr>
          <p:cNvPr id="6" name="TextBox 5">
            <a:extLst>
              <a:ext uri="{FF2B5EF4-FFF2-40B4-BE49-F238E27FC236}">
                <a16:creationId xmlns:a16="http://schemas.microsoft.com/office/drawing/2014/main" id="{7F070ED3-FBA1-8FDB-B998-5C1099F5654D}"/>
              </a:ext>
            </a:extLst>
          </p:cNvPr>
          <p:cNvSpPr txBox="1"/>
          <p:nvPr/>
        </p:nvSpPr>
        <p:spPr>
          <a:xfrm>
            <a:off x="222513" y="6308479"/>
            <a:ext cx="4572000" cy="307777"/>
          </a:xfrm>
          <a:prstGeom prst="rect">
            <a:avLst/>
          </a:prstGeom>
          <a:noFill/>
        </p:spPr>
        <p:txBody>
          <a:bodyPr wrap="square">
            <a:spAutoFit/>
          </a:bodyPr>
          <a:lstStyle/>
          <a:p>
            <a:r>
              <a:rPr lang="de-DE" sz="1400" dirty="0"/>
              <a:t>Tudor St George Tucker, </a:t>
            </a:r>
            <a:r>
              <a:rPr lang="de-DE" sz="1400" i="1" dirty="0"/>
              <a:t>Nasturtiums</a:t>
            </a:r>
            <a:r>
              <a:rPr lang="de-DE" sz="1400" dirty="0"/>
              <a:t>, c1903</a:t>
            </a:r>
            <a:endParaRPr lang="en-AU" sz="1400" dirty="0"/>
          </a:p>
        </p:txBody>
      </p:sp>
      <p:sp>
        <p:nvSpPr>
          <p:cNvPr id="8" name="TextBox 7">
            <a:extLst>
              <a:ext uri="{FF2B5EF4-FFF2-40B4-BE49-F238E27FC236}">
                <a16:creationId xmlns:a16="http://schemas.microsoft.com/office/drawing/2014/main" id="{757ADE78-D49F-7B8B-6137-83BD08E602C6}"/>
              </a:ext>
            </a:extLst>
          </p:cNvPr>
          <p:cNvSpPr txBox="1"/>
          <p:nvPr/>
        </p:nvSpPr>
        <p:spPr>
          <a:xfrm>
            <a:off x="222513" y="1687740"/>
            <a:ext cx="3298373" cy="3139321"/>
          </a:xfrm>
          <a:prstGeom prst="rect">
            <a:avLst/>
          </a:prstGeom>
          <a:noFill/>
        </p:spPr>
        <p:txBody>
          <a:bodyPr wrap="square">
            <a:spAutoFit/>
          </a:bodyPr>
          <a:lstStyle/>
          <a:p>
            <a:r>
              <a:rPr lang="en-US" b="0" i="0" dirty="0">
                <a:solidFill>
                  <a:srgbClr val="4F6228"/>
                </a:solidFill>
                <a:effectLst/>
                <a:latin typeface="+mj-lt"/>
              </a:rPr>
              <a:t>Painted in 1903, soon after Tudor St George Tucker returned to Europe in 1899, Tucker used white paint freely, while employing a brushy gestural technique to define the textures of different forms. </a:t>
            </a:r>
          </a:p>
          <a:p>
            <a:endParaRPr lang="en-US" dirty="0">
              <a:solidFill>
                <a:srgbClr val="4F6228"/>
              </a:solidFill>
              <a:latin typeface="+mj-lt"/>
            </a:endParaRPr>
          </a:p>
          <a:p>
            <a:r>
              <a:rPr lang="en-US" b="0" i="0" dirty="0">
                <a:solidFill>
                  <a:srgbClr val="4F6228"/>
                </a:solidFill>
                <a:effectLst/>
                <a:latin typeface="+mj-lt"/>
              </a:rPr>
              <a:t>He captured the effects of light and shade on a homely, domestic scene.</a:t>
            </a:r>
            <a:endParaRPr lang="en-AU" dirty="0">
              <a:solidFill>
                <a:srgbClr val="4F6228"/>
              </a:solidFill>
              <a:latin typeface="+mj-lt"/>
            </a:endParaRPr>
          </a:p>
        </p:txBody>
      </p:sp>
    </p:spTree>
    <p:extLst>
      <p:ext uri="{BB962C8B-B14F-4D97-AF65-F5344CB8AC3E}">
        <p14:creationId xmlns:p14="http://schemas.microsoft.com/office/powerpoint/2010/main" val="2025977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6678A33-8105-D05C-2396-C0F0C80F227B}"/>
              </a:ext>
            </a:extLst>
          </p:cNvPr>
          <p:cNvSpPr txBox="1"/>
          <p:nvPr/>
        </p:nvSpPr>
        <p:spPr>
          <a:xfrm>
            <a:off x="2483768" y="6381328"/>
            <a:ext cx="7416824" cy="307777"/>
          </a:xfrm>
          <a:prstGeom prst="rect">
            <a:avLst/>
          </a:prstGeom>
          <a:noFill/>
        </p:spPr>
        <p:txBody>
          <a:bodyPr wrap="square">
            <a:spAutoFit/>
          </a:bodyPr>
          <a:lstStyle/>
          <a:p>
            <a:r>
              <a:rPr lang="en-AU" sz="1400" dirty="0"/>
              <a:t>Hans </a:t>
            </a:r>
            <a:r>
              <a:rPr lang="en-AU" sz="1400" dirty="0" err="1"/>
              <a:t>Heysen</a:t>
            </a:r>
            <a:r>
              <a:rPr lang="en-AU" sz="1400" dirty="0"/>
              <a:t>, </a:t>
            </a:r>
            <a:r>
              <a:rPr lang="en-AU" sz="1400" i="1" dirty="0"/>
              <a:t>In the Luxembourg Gardens, Paris, </a:t>
            </a:r>
            <a:r>
              <a:rPr lang="en-AU" sz="1400" dirty="0"/>
              <a:t>1901</a:t>
            </a:r>
          </a:p>
        </p:txBody>
      </p:sp>
      <p:pic>
        <p:nvPicPr>
          <p:cNvPr id="5" name="Picture 4">
            <a:extLst>
              <a:ext uri="{FF2B5EF4-FFF2-40B4-BE49-F238E27FC236}">
                <a16:creationId xmlns:a16="http://schemas.microsoft.com/office/drawing/2014/main" id="{48EB87DD-354A-8231-7BB1-514D945A3C5D}"/>
              </a:ext>
            </a:extLst>
          </p:cNvPr>
          <p:cNvPicPr>
            <a:picLocks noChangeAspect="1"/>
          </p:cNvPicPr>
          <p:nvPr/>
        </p:nvPicPr>
        <p:blipFill>
          <a:blip r:embed="rId3"/>
          <a:stretch>
            <a:fillRect/>
          </a:stretch>
        </p:blipFill>
        <p:spPr>
          <a:xfrm>
            <a:off x="683568" y="476672"/>
            <a:ext cx="8032224" cy="5683177"/>
          </a:xfrm>
          <a:prstGeom prst="rect">
            <a:avLst/>
          </a:prstGeom>
        </p:spPr>
      </p:pic>
    </p:spTree>
    <p:extLst>
      <p:ext uri="{BB962C8B-B14F-4D97-AF65-F5344CB8AC3E}">
        <p14:creationId xmlns:p14="http://schemas.microsoft.com/office/powerpoint/2010/main" val="150943766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73786B8-ADC6-EAAF-4EFB-4FAD2D65BD6D}"/>
              </a:ext>
            </a:extLst>
          </p:cNvPr>
          <p:cNvSpPr txBox="1"/>
          <p:nvPr/>
        </p:nvSpPr>
        <p:spPr>
          <a:xfrm>
            <a:off x="395536" y="191112"/>
            <a:ext cx="7848872" cy="646331"/>
          </a:xfrm>
          <a:prstGeom prst="rect">
            <a:avLst/>
          </a:prstGeom>
          <a:noFill/>
        </p:spPr>
        <p:txBody>
          <a:bodyPr wrap="square">
            <a:spAutoFit/>
          </a:bodyPr>
          <a:lstStyle/>
          <a:p>
            <a:r>
              <a:rPr lang="en-US" b="0" i="0" dirty="0">
                <a:solidFill>
                  <a:srgbClr val="4F6228"/>
                </a:solidFill>
                <a:effectLst/>
                <a:latin typeface="+mj-lt"/>
              </a:rPr>
              <a:t>By 1899 he had settled at Chelsea, but continued to exhibit widely at the </a:t>
            </a:r>
            <a:r>
              <a:rPr lang="en-US" b="1" i="0" dirty="0">
                <a:solidFill>
                  <a:srgbClr val="4F6228"/>
                </a:solidFill>
                <a:effectLst/>
                <a:latin typeface="+mj-lt"/>
              </a:rPr>
              <a:t>Royal Academy</a:t>
            </a:r>
            <a:r>
              <a:rPr lang="en-US" b="0" i="0" dirty="0">
                <a:solidFill>
                  <a:srgbClr val="4F6228"/>
                </a:solidFill>
                <a:effectLst/>
                <a:latin typeface="+mj-lt"/>
              </a:rPr>
              <a:t>, Birmingham and Liverpool.</a:t>
            </a:r>
            <a:endParaRPr lang="en-AU" dirty="0">
              <a:solidFill>
                <a:srgbClr val="4F6228"/>
              </a:solidFill>
              <a:latin typeface="+mj-lt"/>
            </a:endParaRPr>
          </a:p>
        </p:txBody>
      </p:sp>
      <p:sp>
        <p:nvSpPr>
          <p:cNvPr id="7" name="TextBox 6">
            <a:extLst>
              <a:ext uri="{FF2B5EF4-FFF2-40B4-BE49-F238E27FC236}">
                <a16:creationId xmlns:a16="http://schemas.microsoft.com/office/drawing/2014/main" id="{32684302-24E7-9B87-C2AD-90763B64AF10}"/>
              </a:ext>
            </a:extLst>
          </p:cNvPr>
          <p:cNvSpPr txBox="1"/>
          <p:nvPr/>
        </p:nvSpPr>
        <p:spPr>
          <a:xfrm>
            <a:off x="1259632" y="6459257"/>
            <a:ext cx="7488832" cy="307777"/>
          </a:xfrm>
          <a:prstGeom prst="rect">
            <a:avLst/>
          </a:prstGeom>
          <a:noFill/>
        </p:spPr>
        <p:txBody>
          <a:bodyPr wrap="square">
            <a:spAutoFit/>
          </a:bodyPr>
          <a:lstStyle/>
          <a:p>
            <a:r>
              <a:rPr lang="en-US" sz="1400" dirty="0"/>
              <a:t>Tudor St George Tucker, </a:t>
            </a:r>
            <a:r>
              <a:rPr lang="en-US" sz="1400" i="1" dirty="0"/>
              <a:t>Our Tent at </a:t>
            </a:r>
            <a:r>
              <a:rPr lang="en-US" sz="1400" i="1" dirty="0" err="1"/>
              <a:t>Swanage</a:t>
            </a:r>
            <a:r>
              <a:rPr lang="en-US" sz="1400" i="1" dirty="0"/>
              <a:t>, Dorsetshire</a:t>
            </a:r>
            <a:r>
              <a:rPr lang="en-US" sz="1400" dirty="0"/>
              <a:t>, c.1903</a:t>
            </a:r>
            <a:endParaRPr lang="en-AU" sz="1400" dirty="0"/>
          </a:p>
        </p:txBody>
      </p:sp>
      <p:pic>
        <p:nvPicPr>
          <p:cNvPr id="9" name="Picture 8">
            <a:extLst>
              <a:ext uri="{FF2B5EF4-FFF2-40B4-BE49-F238E27FC236}">
                <a16:creationId xmlns:a16="http://schemas.microsoft.com/office/drawing/2014/main" id="{6D652F2B-3BE4-556B-D6BF-10AE7AF1AAB0}"/>
              </a:ext>
            </a:extLst>
          </p:cNvPr>
          <p:cNvPicPr>
            <a:picLocks noChangeAspect="1"/>
          </p:cNvPicPr>
          <p:nvPr/>
        </p:nvPicPr>
        <p:blipFill>
          <a:blip r:embed="rId2"/>
          <a:stretch>
            <a:fillRect/>
          </a:stretch>
        </p:blipFill>
        <p:spPr>
          <a:xfrm>
            <a:off x="522430" y="1011285"/>
            <a:ext cx="7938002" cy="5154019"/>
          </a:xfrm>
          <a:prstGeom prst="rect">
            <a:avLst/>
          </a:prstGeom>
        </p:spPr>
      </p:pic>
    </p:spTree>
    <p:extLst>
      <p:ext uri="{BB962C8B-B14F-4D97-AF65-F5344CB8AC3E}">
        <p14:creationId xmlns:p14="http://schemas.microsoft.com/office/powerpoint/2010/main" val="15265044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2EE712A-973B-DEA5-2E55-8895CAFCFBEA}"/>
              </a:ext>
            </a:extLst>
          </p:cNvPr>
          <p:cNvSpPr txBox="1"/>
          <p:nvPr/>
        </p:nvSpPr>
        <p:spPr>
          <a:xfrm>
            <a:off x="277352" y="332656"/>
            <a:ext cx="7704856" cy="400110"/>
          </a:xfrm>
          <a:prstGeom prst="rect">
            <a:avLst/>
          </a:prstGeom>
          <a:noFill/>
        </p:spPr>
        <p:txBody>
          <a:bodyPr wrap="square" rtlCol="0">
            <a:spAutoFit/>
          </a:bodyPr>
          <a:lstStyle/>
          <a:p>
            <a:r>
              <a:rPr lang="en-AU" sz="2000" b="1" i="0" dirty="0">
                <a:solidFill>
                  <a:srgbClr val="4F6228"/>
                </a:solidFill>
                <a:effectLst/>
                <a:latin typeface="+mj-lt"/>
              </a:rPr>
              <a:t>E. Phillips Fox</a:t>
            </a:r>
            <a:r>
              <a:rPr lang="en-AU" sz="2000" b="1" dirty="0">
                <a:solidFill>
                  <a:srgbClr val="4F6228"/>
                </a:solidFill>
                <a:latin typeface="+mj-lt"/>
              </a:rPr>
              <a:t> </a:t>
            </a:r>
          </a:p>
        </p:txBody>
      </p:sp>
      <p:pic>
        <p:nvPicPr>
          <p:cNvPr id="4" name="Picture 3">
            <a:extLst>
              <a:ext uri="{FF2B5EF4-FFF2-40B4-BE49-F238E27FC236}">
                <a16:creationId xmlns:a16="http://schemas.microsoft.com/office/drawing/2014/main" id="{D8433CC8-715E-494E-3D5E-701FA608731C}"/>
              </a:ext>
            </a:extLst>
          </p:cNvPr>
          <p:cNvPicPr>
            <a:picLocks noChangeAspect="1"/>
          </p:cNvPicPr>
          <p:nvPr/>
        </p:nvPicPr>
        <p:blipFill>
          <a:blip r:embed="rId2"/>
          <a:stretch>
            <a:fillRect/>
          </a:stretch>
        </p:blipFill>
        <p:spPr>
          <a:xfrm>
            <a:off x="2817440" y="1994215"/>
            <a:ext cx="6242967" cy="4609950"/>
          </a:xfrm>
          <a:prstGeom prst="rect">
            <a:avLst/>
          </a:prstGeom>
        </p:spPr>
      </p:pic>
      <p:sp>
        <p:nvSpPr>
          <p:cNvPr id="6" name="TextBox 5">
            <a:extLst>
              <a:ext uri="{FF2B5EF4-FFF2-40B4-BE49-F238E27FC236}">
                <a16:creationId xmlns:a16="http://schemas.microsoft.com/office/drawing/2014/main" id="{24099A16-2F32-6D7F-1925-2794B4B70C33}"/>
              </a:ext>
            </a:extLst>
          </p:cNvPr>
          <p:cNvSpPr txBox="1"/>
          <p:nvPr/>
        </p:nvSpPr>
        <p:spPr>
          <a:xfrm>
            <a:off x="133289" y="6093296"/>
            <a:ext cx="2566921" cy="523220"/>
          </a:xfrm>
          <a:prstGeom prst="rect">
            <a:avLst/>
          </a:prstGeom>
          <a:noFill/>
        </p:spPr>
        <p:txBody>
          <a:bodyPr wrap="square">
            <a:spAutoFit/>
          </a:bodyPr>
          <a:lstStyle/>
          <a:p>
            <a:r>
              <a:rPr lang="en-US" sz="1400" dirty="0"/>
              <a:t>E Phillips Fox, </a:t>
            </a:r>
            <a:r>
              <a:rPr lang="en-US" sz="1400" i="1" dirty="0"/>
              <a:t>The Grand Canal, Venice,</a:t>
            </a:r>
            <a:r>
              <a:rPr lang="en-US" sz="1400" dirty="0"/>
              <a:t> c1906</a:t>
            </a:r>
            <a:endParaRPr lang="en-AU" sz="1400" dirty="0"/>
          </a:p>
        </p:txBody>
      </p:sp>
      <p:sp>
        <p:nvSpPr>
          <p:cNvPr id="8" name="TextBox 7">
            <a:extLst>
              <a:ext uri="{FF2B5EF4-FFF2-40B4-BE49-F238E27FC236}">
                <a16:creationId xmlns:a16="http://schemas.microsoft.com/office/drawing/2014/main" id="{CF049D51-DC7B-8174-7F08-BBC9454F8BD9}"/>
              </a:ext>
            </a:extLst>
          </p:cNvPr>
          <p:cNvSpPr txBox="1"/>
          <p:nvPr/>
        </p:nvSpPr>
        <p:spPr>
          <a:xfrm>
            <a:off x="262915" y="2111474"/>
            <a:ext cx="2426961" cy="2862322"/>
          </a:xfrm>
          <a:prstGeom prst="rect">
            <a:avLst/>
          </a:prstGeom>
          <a:noFill/>
        </p:spPr>
        <p:txBody>
          <a:bodyPr wrap="square">
            <a:spAutoFit/>
          </a:bodyPr>
          <a:lstStyle/>
          <a:p>
            <a:r>
              <a:rPr lang="en-US" b="0" i="0" dirty="0">
                <a:solidFill>
                  <a:srgbClr val="4F6228"/>
                </a:solidFill>
                <a:effectLst/>
                <a:latin typeface="+mj-lt"/>
              </a:rPr>
              <a:t>Phillips Fox returned to Europe in 1901.</a:t>
            </a:r>
          </a:p>
          <a:p>
            <a:endParaRPr lang="en-US" dirty="0">
              <a:solidFill>
                <a:srgbClr val="4F6228"/>
              </a:solidFill>
              <a:latin typeface="+mj-lt"/>
            </a:endParaRPr>
          </a:p>
          <a:p>
            <a:r>
              <a:rPr lang="en-US" b="0" i="0" dirty="0">
                <a:solidFill>
                  <a:srgbClr val="4F6228"/>
                </a:solidFill>
                <a:effectLst/>
                <a:latin typeface="+mj-lt"/>
              </a:rPr>
              <a:t>After a visit to</a:t>
            </a:r>
          </a:p>
          <a:p>
            <a:r>
              <a:rPr lang="en-US" b="0" i="0" dirty="0">
                <a:solidFill>
                  <a:srgbClr val="4F6228"/>
                </a:solidFill>
                <a:effectLst/>
                <a:latin typeface="+mj-lt"/>
              </a:rPr>
              <a:t>Paris he stayed at St Ives and later London. </a:t>
            </a:r>
          </a:p>
          <a:p>
            <a:endParaRPr lang="en-US" dirty="0">
              <a:solidFill>
                <a:srgbClr val="4F6228"/>
              </a:solidFill>
              <a:latin typeface="+mj-lt"/>
            </a:endParaRPr>
          </a:p>
          <a:p>
            <a:r>
              <a:rPr lang="en-US" b="0" i="0" dirty="0">
                <a:solidFill>
                  <a:srgbClr val="4F6228"/>
                </a:solidFill>
                <a:effectLst/>
                <a:latin typeface="+mj-lt"/>
              </a:rPr>
              <a:t>He exhibited at the Royal Academy from 1903</a:t>
            </a:r>
            <a:r>
              <a:rPr lang="en-US" dirty="0">
                <a:solidFill>
                  <a:srgbClr val="4F6228"/>
                </a:solidFill>
                <a:latin typeface="+mj-lt"/>
              </a:rPr>
              <a:t>.</a:t>
            </a:r>
            <a:r>
              <a:rPr lang="en-US" b="0" i="0" dirty="0">
                <a:solidFill>
                  <a:srgbClr val="4F6228"/>
                </a:solidFill>
                <a:effectLst/>
                <a:latin typeface="+mj-lt"/>
              </a:rPr>
              <a:t> </a:t>
            </a:r>
            <a:endParaRPr lang="en-AU" dirty="0">
              <a:solidFill>
                <a:srgbClr val="4F6228"/>
              </a:solidFill>
              <a:latin typeface="+mj-lt"/>
            </a:endParaRPr>
          </a:p>
        </p:txBody>
      </p:sp>
    </p:spTree>
    <p:extLst>
      <p:ext uri="{BB962C8B-B14F-4D97-AF65-F5344CB8AC3E}">
        <p14:creationId xmlns:p14="http://schemas.microsoft.com/office/powerpoint/2010/main" val="294872258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C86F797-E5CF-A835-C5B2-B2689CF3D165}"/>
              </a:ext>
            </a:extLst>
          </p:cNvPr>
          <p:cNvSpPr txBox="1"/>
          <p:nvPr/>
        </p:nvSpPr>
        <p:spPr>
          <a:xfrm>
            <a:off x="4572000" y="6463208"/>
            <a:ext cx="3995936" cy="307777"/>
          </a:xfrm>
          <a:prstGeom prst="rect">
            <a:avLst/>
          </a:prstGeom>
          <a:noFill/>
        </p:spPr>
        <p:txBody>
          <a:bodyPr wrap="square">
            <a:spAutoFit/>
          </a:bodyPr>
          <a:lstStyle/>
          <a:p>
            <a:r>
              <a:rPr lang="en-US" sz="1400" dirty="0"/>
              <a:t>E Phillips Fox, </a:t>
            </a:r>
            <a:r>
              <a:rPr lang="en-US" sz="1400" i="1" dirty="0"/>
              <a:t>The Green Parasol</a:t>
            </a:r>
            <a:r>
              <a:rPr lang="en-US" sz="1400" dirty="0"/>
              <a:t>, c1912</a:t>
            </a:r>
            <a:endParaRPr lang="en-AU" sz="1400" dirty="0"/>
          </a:p>
        </p:txBody>
      </p:sp>
      <p:pic>
        <p:nvPicPr>
          <p:cNvPr id="5" name="Picture 4">
            <a:extLst>
              <a:ext uri="{FF2B5EF4-FFF2-40B4-BE49-F238E27FC236}">
                <a16:creationId xmlns:a16="http://schemas.microsoft.com/office/drawing/2014/main" id="{65088636-4919-6C6E-0F4E-F9F4B696B5EC}"/>
              </a:ext>
            </a:extLst>
          </p:cNvPr>
          <p:cNvPicPr>
            <a:picLocks noChangeAspect="1"/>
          </p:cNvPicPr>
          <p:nvPr/>
        </p:nvPicPr>
        <p:blipFill>
          <a:blip r:embed="rId2"/>
          <a:stretch>
            <a:fillRect/>
          </a:stretch>
        </p:blipFill>
        <p:spPr>
          <a:xfrm>
            <a:off x="4357947" y="260648"/>
            <a:ext cx="4534533" cy="5953956"/>
          </a:xfrm>
          <a:prstGeom prst="rect">
            <a:avLst/>
          </a:prstGeom>
        </p:spPr>
      </p:pic>
      <p:sp>
        <p:nvSpPr>
          <p:cNvPr id="7" name="TextBox 6">
            <a:extLst>
              <a:ext uri="{FF2B5EF4-FFF2-40B4-BE49-F238E27FC236}">
                <a16:creationId xmlns:a16="http://schemas.microsoft.com/office/drawing/2014/main" id="{1843FCFA-3BC5-8864-C301-65F84DBD5457}"/>
              </a:ext>
            </a:extLst>
          </p:cNvPr>
          <p:cNvSpPr txBox="1"/>
          <p:nvPr/>
        </p:nvSpPr>
        <p:spPr>
          <a:xfrm>
            <a:off x="107504" y="232656"/>
            <a:ext cx="3600400" cy="6463308"/>
          </a:xfrm>
          <a:prstGeom prst="rect">
            <a:avLst/>
          </a:prstGeom>
          <a:noFill/>
        </p:spPr>
        <p:txBody>
          <a:bodyPr wrap="square">
            <a:spAutoFit/>
          </a:bodyPr>
          <a:lstStyle/>
          <a:p>
            <a:r>
              <a:rPr lang="en-US" b="0" i="0" dirty="0">
                <a:solidFill>
                  <a:srgbClr val="4F6228"/>
                </a:solidFill>
                <a:effectLst/>
                <a:latin typeface="+mj-lt"/>
              </a:rPr>
              <a:t>E. Phillips Fox delighted in capturing the differences in the tone of colours under light and shade. </a:t>
            </a:r>
          </a:p>
          <a:p>
            <a:endParaRPr lang="en-US" b="0" i="0" dirty="0">
              <a:solidFill>
                <a:srgbClr val="4F6228"/>
              </a:solidFill>
              <a:effectLst/>
              <a:latin typeface="+mj-lt"/>
            </a:endParaRPr>
          </a:p>
          <a:p>
            <a:r>
              <a:rPr lang="en-US" b="0" i="0" dirty="0">
                <a:solidFill>
                  <a:srgbClr val="4F6228"/>
                </a:solidFill>
                <a:effectLst/>
                <a:latin typeface="+mj-lt"/>
              </a:rPr>
              <a:t>Here the full blaze of a summer's day is gently filtered by the green parasol bathing the woman's face, hands and her pale green organdie dress in soft light.</a:t>
            </a:r>
          </a:p>
          <a:p>
            <a:endParaRPr lang="en-US" dirty="0">
              <a:solidFill>
                <a:srgbClr val="4F6228"/>
              </a:solidFill>
              <a:latin typeface="+mj-lt"/>
            </a:endParaRPr>
          </a:p>
          <a:p>
            <a:r>
              <a:rPr lang="en-US" b="0" i="0" dirty="0">
                <a:solidFill>
                  <a:srgbClr val="4F6228"/>
                </a:solidFill>
                <a:effectLst/>
                <a:latin typeface="+mj-lt"/>
              </a:rPr>
              <a:t> He applied the paint heavily, juxtaposing touches of pure </a:t>
            </a:r>
            <a:r>
              <a:rPr lang="en-US" b="0" i="0" dirty="0" err="1">
                <a:solidFill>
                  <a:srgbClr val="4F6228"/>
                </a:solidFill>
                <a:effectLst/>
                <a:latin typeface="+mj-lt"/>
              </a:rPr>
              <a:t>colour</a:t>
            </a:r>
            <a:r>
              <a:rPr lang="en-US" b="0" i="0" dirty="0">
                <a:solidFill>
                  <a:srgbClr val="4F6228"/>
                </a:solidFill>
                <a:effectLst/>
                <a:latin typeface="+mj-lt"/>
              </a:rPr>
              <a:t>, to produce an effect of shimmering light. </a:t>
            </a:r>
          </a:p>
          <a:p>
            <a:endParaRPr lang="en-US" b="0" i="0" dirty="0">
              <a:solidFill>
                <a:srgbClr val="4F6228"/>
              </a:solidFill>
              <a:effectLst/>
              <a:latin typeface="+mj-lt"/>
            </a:endParaRPr>
          </a:p>
          <a:p>
            <a:r>
              <a:rPr lang="en-US" b="0" i="0" dirty="0">
                <a:solidFill>
                  <a:srgbClr val="4F6228"/>
                </a:solidFill>
                <a:effectLst/>
                <a:latin typeface="+mj-lt"/>
              </a:rPr>
              <a:t>He also left some areas of the canvas unpainted-to create light and air.</a:t>
            </a:r>
          </a:p>
          <a:p>
            <a:endParaRPr lang="en-US" dirty="0">
              <a:solidFill>
                <a:srgbClr val="4F6228"/>
              </a:solidFill>
              <a:latin typeface="+mj-lt"/>
            </a:endParaRPr>
          </a:p>
          <a:p>
            <a:r>
              <a:rPr lang="en-US" b="0" i="0" dirty="0">
                <a:solidFill>
                  <a:srgbClr val="4F6228"/>
                </a:solidFill>
                <a:effectLst/>
                <a:latin typeface="+mj-lt"/>
              </a:rPr>
              <a:t> The model for the painting was Edith Anderson, </a:t>
            </a:r>
            <a:r>
              <a:rPr lang="en-US" b="0" i="0" dirty="0" err="1">
                <a:solidFill>
                  <a:srgbClr val="4F6228"/>
                </a:solidFill>
                <a:effectLst/>
                <a:latin typeface="+mj-lt"/>
              </a:rPr>
              <a:t>Penleigh</a:t>
            </a:r>
            <a:r>
              <a:rPr lang="en-US" b="0" i="0" dirty="0">
                <a:solidFill>
                  <a:srgbClr val="4F6228"/>
                </a:solidFill>
                <a:effectLst/>
                <a:latin typeface="+mj-lt"/>
              </a:rPr>
              <a:t> Boyd's fiancé and the setting was the </a:t>
            </a:r>
            <a:r>
              <a:rPr lang="en-US" b="0" i="0" dirty="0" err="1">
                <a:solidFill>
                  <a:srgbClr val="4F6228"/>
                </a:solidFill>
                <a:effectLst/>
                <a:latin typeface="+mj-lt"/>
              </a:rPr>
              <a:t>Foxs</a:t>
            </a:r>
            <a:r>
              <a:rPr lang="en-US" b="0" i="0" dirty="0">
                <a:solidFill>
                  <a:srgbClr val="4F6228"/>
                </a:solidFill>
                <a:effectLst/>
                <a:latin typeface="+mj-lt"/>
              </a:rPr>
              <a:t>' Paris garden.</a:t>
            </a:r>
            <a:endParaRPr lang="en-AU" dirty="0">
              <a:solidFill>
                <a:srgbClr val="4F6228"/>
              </a:solidFill>
              <a:latin typeface="+mj-lt"/>
            </a:endParaRPr>
          </a:p>
        </p:txBody>
      </p:sp>
    </p:spTree>
    <p:extLst>
      <p:ext uri="{BB962C8B-B14F-4D97-AF65-F5344CB8AC3E}">
        <p14:creationId xmlns:p14="http://schemas.microsoft.com/office/powerpoint/2010/main" val="278245819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hillips fox the green parasol">
            <a:hlinkClick r:id="" action="ppaction://media"/>
            <a:extLst>
              <a:ext uri="{FF2B5EF4-FFF2-40B4-BE49-F238E27FC236}">
                <a16:creationId xmlns:a16="http://schemas.microsoft.com/office/drawing/2014/main" id="{EFCD35C4-9DBA-D8FC-08D7-BADECCC3C6F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318134"/>
            <a:ext cx="9144000" cy="5127477"/>
          </a:xfrm>
          <a:prstGeom prst="rect">
            <a:avLst/>
          </a:prstGeom>
        </p:spPr>
      </p:pic>
    </p:spTree>
    <p:extLst>
      <p:ext uri="{BB962C8B-B14F-4D97-AF65-F5344CB8AC3E}">
        <p14:creationId xmlns:p14="http://schemas.microsoft.com/office/powerpoint/2010/main" val="1800426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5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D6882B0-A525-2B01-68DF-D9C8403D13AD}"/>
              </a:ext>
            </a:extLst>
          </p:cNvPr>
          <p:cNvSpPr txBox="1"/>
          <p:nvPr/>
        </p:nvSpPr>
        <p:spPr>
          <a:xfrm>
            <a:off x="251520" y="836712"/>
            <a:ext cx="2808312" cy="4524315"/>
          </a:xfrm>
          <a:prstGeom prst="rect">
            <a:avLst/>
          </a:prstGeom>
          <a:noFill/>
        </p:spPr>
        <p:txBody>
          <a:bodyPr wrap="square">
            <a:spAutoFit/>
          </a:bodyPr>
          <a:lstStyle/>
          <a:p>
            <a:r>
              <a:rPr lang="en-US" b="0" i="0" dirty="0">
                <a:solidFill>
                  <a:srgbClr val="4F6228"/>
                </a:solidFill>
                <a:effectLst/>
                <a:latin typeface="+mj-lt"/>
              </a:rPr>
              <a:t>In 1906 he began exhibiting at the New Salon and elsewhere in Paris.</a:t>
            </a:r>
          </a:p>
          <a:p>
            <a:endParaRPr lang="en-US" dirty="0">
              <a:solidFill>
                <a:srgbClr val="4F6228"/>
              </a:solidFill>
              <a:latin typeface="+mj-lt"/>
            </a:endParaRPr>
          </a:p>
          <a:p>
            <a:r>
              <a:rPr lang="en-US" b="0" i="0" dirty="0">
                <a:solidFill>
                  <a:srgbClr val="4F6228"/>
                </a:solidFill>
                <a:effectLst/>
                <a:latin typeface="+mj-lt"/>
              </a:rPr>
              <a:t>He became a member of the </a:t>
            </a:r>
            <a:r>
              <a:rPr lang="en-US" b="1" i="0" dirty="0">
                <a:solidFill>
                  <a:srgbClr val="4F6228"/>
                </a:solidFill>
                <a:effectLst/>
                <a:latin typeface="+mj-lt"/>
              </a:rPr>
              <a:t>International Society of Sculptors, Painters and Gravers, an associate of the Société </a:t>
            </a:r>
            <a:r>
              <a:rPr lang="en-US" b="1" i="0" dirty="0" err="1">
                <a:solidFill>
                  <a:srgbClr val="4F6228"/>
                </a:solidFill>
                <a:effectLst/>
                <a:latin typeface="+mj-lt"/>
              </a:rPr>
              <a:t>Nationale</a:t>
            </a:r>
            <a:r>
              <a:rPr lang="en-US" b="1" i="0" dirty="0">
                <a:solidFill>
                  <a:srgbClr val="4F6228"/>
                </a:solidFill>
                <a:effectLst/>
                <a:latin typeface="+mj-lt"/>
              </a:rPr>
              <a:t> des Beaux-Arts </a:t>
            </a:r>
            <a:r>
              <a:rPr lang="en-US" b="0" i="0" dirty="0">
                <a:solidFill>
                  <a:srgbClr val="4F6228"/>
                </a:solidFill>
                <a:effectLst/>
                <a:latin typeface="+mj-lt"/>
              </a:rPr>
              <a:t>in 1907 and its </a:t>
            </a:r>
            <a:r>
              <a:rPr lang="en-US" b="0" i="1" dirty="0" err="1">
                <a:solidFill>
                  <a:srgbClr val="4F6228"/>
                </a:solidFill>
                <a:effectLst/>
                <a:latin typeface="+mj-lt"/>
              </a:rPr>
              <a:t>sociétaire</a:t>
            </a:r>
            <a:r>
              <a:rPr lang="en-US" b="0" i="0" dirty="0">
                <a:solidFill>
                  <a:srgbClr val="4F6228"/>
                </a:solidFill>
                <a:effectLst/>
                <a:latin typeface="+mj-lt"/>
              </a:rPr>
              <a:t> in 1910.</a:t>
            </a:r>
          </a:p>
          <a:p>
            <a:endParaRPr lang="en-US" dirty="0">
              <a:solidFill>
                <a:srgbClr val="4F6228"/>
              </a:solidFill>
              <a:latin typeface="+mj-lt"/>
            </a:endParaRPr>
          </a:p>
          <a:p>
            <a:r>
              <a:rPr lang="en-US" dirty="0">
                <a:solidFill>
                  <a:srgbClr val="4F6228"/>
                </a:solidFill>
                <a:latin typeface="+mj-lt"/>
              </a:rPr>
              <a:t>He and his wife, Ethel Carrick, travelled between Australia and Europe until his death in 1915.</a:t>
            </a:r>
            <a:endParaRPr lang="en-AU" dirty="0">
              <a:solidFill>
                <a:srgbClr val="4F6228"/>
              </a:solidFill>
              <a:latin typeface="+mj-lt"/>
            </a:endParaRPr>
          </a:p>
        </p:txBody>
      </p:sp>
      <p:pic>
        <p:nvPicPr>
          <p:cNvPr id="5" name="Picture 4">
            <a:extLst>
              <a:ext uri="{FF2B5EF4-FFF2-40B4-BE49-F238E27FC236}">
                <a16:creationId xmlns:a16="http://schemas.microsoft.com/office/drawing/2014/main" id="{EA3DC7B5-78CE-8EF7-C908-88AD5E7383B4}"/>
              </a:ext>
            </a:extLst>
          </p:cNvPr>
          <p:cNvPicPr>
            <a:picLocks noChangeAspect="1"/>
          </p:cNvPicPr>
          <p:nvPr/>
        </p:nvPicPr>
        <p:blipFill>
          <a:blip r:embed="rId2"/>
          <a:stretch>
            <a:fillRect/>
          </a:stretch>
        </p:blipFill>
        <p:spPr>
          <a:xfrm>
            <a:off x="3275857" y="957789"/>
            <a:ext cx="5705392" cy="4653560"/>
          </a:xfrm>
          <a:prstGeom prst="rect">
            <a:avLst/>
          </a:prstGeom>
        </p:spPr>
      </p:pic>
      <p:sp>
        <p:nvSpPr>
          <p:cNvPr id="7" name="TextBox 6">
            <a:extLst>
              <a:ext uri="{FF2B5EF4-FFF2-40B4-BE49-F238E27FC236}">
                <a16:creationId xmlns:a16="http://schemas.microsoft.com/office/drawing/2014/main" id="{41231926-A31D-202E-36F9-E06B7C9D70AA}"/>
              </a:ext>
            </a:extLst>
          </p:cNvPr>
          <p:cNvSpPr txBox="1"/>
          <p:nvPr/>
        </p:nvSpPr>
        <p:spPr>
          <a:xfrm>
            <a:off x="3563888" y="5709455"/>
            <a:ext cx="4572000" cy="307777"/>
          </a:xfrm>
          <a:prstGeom prst="rect">
            <a:avLst/>
          </a:prstGeom>
          <a:noFill/>
        </p:spPr>
        <p:txBody>
          <a:bodyPr wrap="square">
            <a:spAutoFit/>
          </a:bodyPr>
          <a:lstStyle/>
          <a:p>
            <a:r>
              <a:rPr lang="en-US" sz="1400" dirty="0"/>
              <a:t>Emanuel Phillips Fox, I</a:t>
            </a:r>
            <a:r>
              <a:rPr lang="en-US" sz="1400" i="1" dirty="0"/>
              <a:t>n the South of France</a:t>
            </a:r>
            <a:r>
              <a:rPr lang="en-US" sz="1400" dirty="0"/>
              <a:t>, c1911</a:t>
            </a:r>
            <a:endParaRPr lang="en-AU" sz="1400" dirty="0"/>
          </a:p>
        </p:txBody>
      </p:sp>
    </p:spTree>
    <p:extLst>
      <p:ext uri="{BB962C8B-B14F-4D97-AF65-F5344CB8AC3E}">
        <p14:creationId xmlns:p14="http://schemas.microsoft.com/office/powerpoint/2010/main" val="95624159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80D247B-103C-2EEF-2F49-0EA1E6352540}"/>
              </a:ext>
            </a:extLst>
          </p:cNvPr>
          <p:cNvSpPr txBox="1"/>
          <p:nvPr/>
        </p:nvSpPr>
        <p:spPr>
          <a:xfrm>
            <a:off x="323528" y="1340768"/>
            <a:ext cx="2520280" cy="3693319"/>
          </a:xfrm>
          <a:prstGeom prst="rect">
            <a:avLst/>
          </a:prstGeom>
          <a:noFill/>
        </p:spPr>
        <p:txBody>
          <a:bodyPr wrap="square">
            <a:spAutoFit/>
          </a:bodyPr>
          <a:lstStyle/>
          <a:p>
            <a:r>
              <a:rPr lang="en-US" b="0" i="0" dirty="0">
                <a:solidFill>
                  <a:srgbClr val="4F6228"/>
                </a:solidFill>
                <a:effectLst/>
                <a:latin typeface="+mj-lt"/>
              </a:rPr>
              <a:t>Carrick first showed her work in London in 1903 and later exhibited widely in Britain, France and Australia.</a:t>
            </a:r>
          </a:p>
          <a:p>
            <a:endParaRPr lang="en-US" dirty="0">
              <a:solidFill>
                <a:srgbClr val="4F6228"/>
              </a:solidFill>
              <a:latin typeface="+mj-lt"/>
            </a:endParaRPr>
          </a:p>
          <a:p>
            <a:r>
              <a:rPr lang="en-US" b="0" i="0" dirty="0">
                <a:solidFill>
                  <a:srgbClr val="4F6228"/>
                </a:solidFill>
                <a:effectLst/>
                <a:latin typeface="+mj-lt"/>
              </a:rPr>
              <a:t>She was one of a group of Australian women artists who sought to establish themselves in Paris and London through joint exhibitions in Europe in the 1920s. </a:t>
            </a:r>
            <a:endParaRPr lang="en-AU" dirty="0">
              <a:solidFill>
                <a:srgbClr val="4F6228"/>
              </a:solidFill>
              <a:latin typeface="+mj-lt"/>
            </a:endParaRPr>
          </a:p>
        </p:txBody>
      </p:sp>
      <p:sp>
        <p:nvSpPr>
          <p:cNvPr id="4" name="TextBox 3">
            <a:extLst>
              <a:ext uri="{FF2B5EF4-FFF2-40B4-BE49-F238E27FC236}">
                <a16:creationId xmlns:a16="http://schemas.microsoft.com/office/drawing/2014/main" id="{768B3914-ED40-D8FA-CC9D-E1B8F90C8F8D}"/>
              </a:ext>
            </a:extLst>
          </p:cNvPr>
          <p:cNvSpPr txBox="1"/>
          <p:nvPr/>
        </p:nvSpPr>
        <p:spPr>
          <a:xfrm>
            <a:off x="323528" y="188640"/>
            <a:ext cx="1578702" cy="400110"/>
          </a:xfrm>
          <a:prstGeom prst="rect">
            <a:avLst/>
          </a:prstGeom>
          <a:noFill/>
        </p:spPr>
        <p:txBody>
          <a:bodyPr wrap="none" rtlCol="0">
            <a:spAutoFit/>
          </a:bodyPr>
          <a:lstStyle/>
          <a:p>
            <a:r>
              <a:rPr lang="en-AU" sz="2000" b="1" dirty="0"/>
              <a:t>Ethel Carrick </a:t>
            </a:r>
          </a:p>
        </p:txBody>
      </p:sp>
      <p:sp>
        <p:nvSpPr>
          <p:cNvPr id="5" name="TextBox 4">
            <a:extLst>
              <a:ext uri="{FF2B5EF4-FFF2-40B4-BE49-F238E27FC236}">
                <a16:creationId xmlns:a16="http://schemas.microsoft.com/office/drawing/2014/main" id="{4D1ACA33-9F2F-1A60-F8B8-B088EEA732BB}"/>
              </a:ext>
            </a:extLst>
          </p:cNvPr>
          <p:cNvSpPr txBox="1"/>
          <p:nvPr/>
        </p:nvSpPr>
        <p:spPr>
          <a:xfrm>
            <a:off x="4283968" y="6237312"/>
            <a:ext cx="4572000" cy="307777"/>
          </a:xfrm>
          <a:prstGeom prst="rect">
            <a:avLst/>
          </a:prstGeom>
          <a:noFill/>
        </p:spPr>
        <p:txBody>
          <a:bodyPr wrap="square">
            <a:spAutoFit/>
          </a:bodyPr>
          <a:lstStyle/>
          <a:p>
            <a:r>
              <a:rPr lang="en-US" sz="1400" dirty="0"/>
              <a:t>Ethel Carrick, </a:t>
            </a:r>
            <a:r>
              <a:rPr lang="en-US" sz="1400" i="1" dirty="0"/>
              <a:t>On The Beach, </a:t>
            </a:r>
            <a:r>
              <a:rPr lang="en-US" sz="1400" dirty="0"/>
              <a:t>c1909</a:t>
            </a:r>
            <a:endParaRPr lang="en-AU" sz="1400" dirty="0"/>
          </a:p>
        </p:txBody>
      </p:sp>
      <p:pic>
        <p:nvPicPr>
          <p:cNvPr id="7" name="Picture 6">
            <a:extLst>
              <a:ext uri="{FF2B5EF4-FFF2-40B4-BE49-F238E27FC236}">
                <a16:creationId xmlns:a16="http://schemas.microsoft.com/office/drawing/2014/main" id="{7F833A40-19B2-5B8E-042E-2DCFAC45DAA5}"/>
              </a:ext>
            </a:extLst>
          </p:cNvPr>
          <p:cNvPicPr>
            <a:picLocks noChangeAspect="1"/>
          </p:cNvPicPr>
          <p:nvPr/>
        </p:nvPicPr>
        <p:blipFill rotWithShape="1">
          <a:blip r:embed="rId2"/>
          <a:srcRect t="272" b="1"/>
          <a:stretch/>
        </p:blipFill>
        <p:spPr>
          <a:xfrm>
            <a:off x="3275856" y="1124744"/>
            <a:ext cx="5760130" cy="4811912"/>
          </a:xfrm>
          <a:prstGeom prst="rect">
            <a:avLst/>
          </a:prstGeom>
        </p:spPr>
      </p:pic>
    </p:spTree>
    <p:extLst>
      <p:ext uri="{BB962C8B-B14F-4D97-AF65-F5344CB8AC3E}">
        <p14:creationId xmlns:p14="http://schemas.microsoft.com/office/powerpoint/2010/main" val="123864463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80D247B-103C-2EEF-2F49-0EA1E6352540}"/>
              </a:ext>
            </a:extLst>
          </p:cNvPr>
          <p:cNvSpPr txBox="1"/>
          <p:nvPr/>
        </p:nvSpPr>
        <p:spPr>
          <a:xfrm>
            <a:off x="323528" y="750512"/>
            <a:ext cx="7776864" cy="2031325"/>
          </a:xfrm>
          <a:prstGeom prst="rect">
            <a:avLst/>
          </a:prstGeom>
          <a:noFill/>
        </p:spPr>
        <p:txBody>
          <a:bodyPr wrap="square">
            <a:spAutoFit/>
          </a:bodyPr>
          <a:lstStyle/>
          <a:p>
            <a:r>
              <a:rPr lang="en-US" b="0" i="0" dirty="0">
                <a:solidFill>
                  <a:srgbClr val="4F6228"/>
                </a:solidFill>
                <a:effectLst/>
                <a:latin typeface="+mj-lt"/>
              </a:rPr>
              <a:t>By 1908 Carrick Fox was a member of the </a:t>
            </a:r>
            <a:r>
              <a:rPr lang="en-US" b="1" i="0" dirty="0">
                <a:solidFill>
                  <a:srgbClr val="4F6228"/>
                </a:solidFill>
                <a:effectLst/>
                <a:latin typeface="+mj-lt"/>
              </a:rPr>
              <a:t>Union </a:t>
            </a:r>
            <a:r>
              <a:rPr lang="en-US" b="1" i="0" dirty="0" err="1">
                <a:solidFill>
                  <a:srgbClr val="4F6228"/>
                </a:solidFill>
                <a:effectLst/>
                <a:latin typeface="+mj-lt"/>
              </a:rPr>
              <a:t>Internationale</a:t>
            </a:r>
            <a:r>
              <a:rPr lang="en-US" b="1" i="0" dirty="0">
                <a:solidFill>
                  <a:srgbClr val="4F6228"/>
                </a:solidFill>
                <a:effectLst/>
                <a:latin typeface="+mj-lt"/>
              </a:rPr>
              <a:t> des Beaux-Arts et des </a:t>
            </a:r>
            <a:r>
              <a:rPr lang="en-US" b="1" i="0" dirty="0" err="1">
                <a:solidFill>
                  <a:srgbClr val="4F6228"/>
                </a:solidFill>
                <a:effectLst/>
                <a:latin typeface="+mj-lt"/>
              </a:rPr>
              <a:t>Lettres</a:t>
            </a:r>
            <a:r>
              <a:rPr lang="en-US" dirty="0">
                <a:solidFill>
                  <a:srgbClr val="4F6228"/>
                </a:solidFill>
                <a:latin typeface="+mj-lt"/>
              </a:rPr>
              <a:t>.</a:t>
            </a:r>
          </a:p>
          <a:p>
            <a:endParaRPr lang="en-US" b="0" i="0" dirty="0">
              <a:solidFill>
                <a:srgbClr val="4F6228"/>
              </a:solidFill>
              <a:effectLst/>
              <a:latin typeface="+mj-lt"/>
            </a:endParaRPr>
          </a:p>
          <a:p>
            <a:r>
              <a:rPr lang="en-US" dirty="0">
                <a:solidFill>
                  <a:srgbClr val="4F6228"/>
                </a:solidFill>
                <a:latin typeface="+mj-lt"/>
              </a:rPr>
              <a:t>I</a:t>
            </a:r>
            <a:r>
              <a:rPr lang="en-US" b="0" i="0" dirty="0">
                <a:solidFill>
                  <a:srgbClr val="4F6228"/>
                </a:solidFill>
                <a:effectLst/>
                <a:latin typeface="+mj-lt"/>
              </a:rPr>
              <a:t>n 1911 she became </a:t>
            </a:r>
            <a:r>
              <a:rPr lang="en-US" b="0" i="1" dirty="0" err="1">
                <a:solidFill>
                  <a:srgbClr val="4F6228"/>
                </a:solidFill>
                <a:effectLst/>
                <a:latin typeface="+mj-lt"/>
              </a:rPr>
              <a:t>sociétaire</a:t>
            </a:r>
            <a:r>
              <a:rPr lang="en-US" b="0" i="0" dirty="0">
                <a:solidFill>
                  <a:srgbClr val="4F6228"/>
                </a:solidFill>
                <a:effectLst/>
                <a:latin typeface="+mj-lt"/>
              </a:rPr>
              <a:t> of the </a:t>
            </a:r>
            <a:r>
              <a:rPr lang="en-US" b="1" i="0" dirty="0">
                <a:solidFill>
                  <a:srgbClr val="4F6228"/>
                </a:solidFill>
                <a:effectLst/>
                <a:latin typeface="+mj-lt"/>
              </a:rPr>
              <a:t>Salon d'Automne</a:t>
            </a:r>
            <a:r>
              <a:rPr lang="en-US" b="0" i="0" dirty="0">
                <a:solidFill>
                  <a:srgbClr val="4F6228"/>
                </a:solidFill>
                <a:effectLst/>
                <a:latin typeface="+mj-lt"/>
              </a:rPr>
              <a:t>, later an associate of the </a:t>
            </a:r>
            <a:r>
              <a:rPr lang="en-US" b="1" i="0" dirty="0">
                <a:solidFill>
                  <a:srgbClr val="4F6228"/>
                </a:solidFill>
                <a:effectLst/>
                <a:latin typeface="+mj-lt"/>
              </a:rPr>
              <a:t>Société </a:t>
            </a:r>
            <a:r>
              <a:rPr lang="en-US" b="1" i="0" dirty="0" err="1">
                <a:solidFill>
                  <a:srgbClr val="4F6228"/>
                </a:solidFill>
                <a:effectLst/>
                <a:latin typeface="+mj-lt"/>
              </a:rPr>
              <a:t>Nationale</a:t>
            </a:r>
            <a:r>
              <a:rPr lang="en-US" b="1" i="0" dirty="0">
                <a:solidFill>
                  <a:srgbClr val="4F6228"/>
                </a:solidFill>
                <a:effectLst/>
                <a:latin typeface="+mj-lt"/>
              </a:rPr>
              <a:t> des Beaux-Arts </a:t>
            </a:r>
            <a:r>
              <a:rPr lang="en-US" b="0" i="0" dirty="0">
                <a:solidFill>
                  <a:srgbClr val="4F6228"/>
                </a:solidFill>
                <a:effectLst/>
                <a:latin typeface="+mj-lt"/>
              </a:rPr>
              <a:t>and prior to 1913 was the vice-president of the </a:t>
            </a:r>
            <a:r>
              <a:rPr lang="en-US" b="1" i="0" dirty="0">
                <a:solidFill>
                  <a:srgbClr val="4F6228"/>
                </a:solidFill>
                <a:effectLst/>
                <a:latin typeface="+mj-lt"/>
              </a:rPr>
              <a:t>International Union of Women Painters</a:t>
            </a:r>
            <a:r>
              <a:rPr lang="en-US" b="0" i="0" dirty="0">
                <a:solidFill>
                  <a:srgbClr val="4F6228"/>
                </a:solidFill>
                <a:effectLst/>
                <a:latin typeface="+mj-lt"/>
              </a:rPr>
              <a:t>.</a:t>
            </a:r>
          </a:p>
          <a:p>
            <a:endParaRPr lang="en-US" dirty="0">
              <a:solidFill>
                <a:srgbClr val="4F6228"/>
              </a:solidFill>
              <a:latin typeface="+mj-lt"/>
            </a:endParaRPr>
          </a:p>
        </p:txBody>
      </p:sp>
      <p:sp>
        <p:nvSpPr>
          <p:cNvPr id="4" name="TextBox 3">
            <a:extLst>
              <a:ext uri="{FF2B5EF4-FFF2-40B4-BE49-F238E27FC236}">
                <a16:creationId xmlns:a16="http://schemas.microsoft.com/office/drawing/2014/main" id="{768B3914-ED40-D8FA-CC9D-E1B8F90C8F8D}"/>
              </a:ext>
            </a:extLst>
          </p:cNvPr>
          <p:cNvSpPr txBox="1"/>
          <p:nvPr/>
        </p:nvSpPr>
        <p:spPr>
          <a:xfrm>
            <a:off x="323528" y="188640"/>
            <a:ext cx="1578702" cy="400110"/>
          </a:xfrm>
          <a:prstGeom prst="rect">
            <a:avLst/>
          </a:prstGeom>
          <a:noFill/>
        </p:spPr>
        <p:txBody>
          <a:bodyPr wrap="none" rtlCol="0">
            <a:spAutoFit/>
          </a:bodyPr>
          <a:lstStyle/>
          <a:p>
            <a:r>
              <a:rPr lang="en-AU" sz="2000" b="1" dirty="0"/>
              <a:t>Ethel Carrick </a:t>
            </a:r>
          </a:p>
        </p:txBody>
      </p:sp>
      <p:sp>
        <p:nvSpPr>
          <p:cNvPr id="6" name="TextBox 5">
            <a:extLst>
              <a:ext uri="{FF2B5EF4-FFF2-40B4-BE49-F238E27FC236}">
                <a16:creationId xmlns:a16="http://schemas.microsoft.com/office/drawing/2014/main" id="{20413DC9-2A15-C8A4-19B3-5C0219D7E3E2}"/>
              </a:ext>
            </a:extLst>
          </p:cNvPr>
          <p:cNvSpPr txBox="1"/>
          <p:nvPr/>
        </p:nvSpPr>
        <p:spPr>
          <a:xfrm>
            <a:off x="3779912" y="6093296"/>
            <a:ext cx="4572000" cy="369332"/>
          </a:xfrm>
          <a:prstGeom prst="rect">
            <a:avLst/>
          </a:prstGeom>
          <a:noFill/>
        </p:spPr>
        <p:txBody>
          <a:bodyPr wrap="square">
            <a:spAutoFit/>
          </a:bodyPr>
          <a:lstStyle/>
          <a:p>
            <a:r>
              <a:rPr lang="en-AU" dirty="0"/>
              <a:t>Ethel Carrick, Paris Park, 1906</a:t>
            </a:r>
          </a:p>
        </p:txBody>
      </p:sp>
      <p:pic>
        <p:nvPicPr>
          <p:cNvPr id="8" name="Picture 7">
            <a:extLst>
              <a:ext uri="{FF2B5EF4-FFF2-40B4-BE49-F238E27FC236}">
                <a16:creationId xmlns:a16="http://schemas.microsoft.com/office/drawing/2014/main" id="{55B13AC6-D391-5473-AF8A-B7209830D0E8}"/>
              </a:ext>
            </a:extLst>
          </p:cNvPr>
          <p:cNvPicPr>
            <a:picLocks noChangeAspect="1"/>
          </p:cNvPicPr>
          <p:nvPr/>
        </p:nvPicPr>
        <p:blipFill>
          <a:blip r:embed="rId2"/>
          <a:stretch>
            <a:fillRect/>
          </a:stretch>
        </p:blipFill>
        <p:spPr>
          <a:xfrm>
            <a:off x="3652548" y="2636912"/>
            <a:ext cx="5155147" cy="3950778"/>
          </a:xfrm>
          <a:prstGeom prst="rect">
            <a:avLst/>
          </a:prstGeom>
        </p:spPr>
      </p:pic>
      <p:sp>
        <p:nvSpPr>
          <p:cNvPr id="10" name="TextBox 9">
            <a:extLst>
              <a:ext uri="{FF2B5EF4-FFF2-40B4-BE49-F238E27FC236}">
                <a16:creationId xmlns:a16="http://schemas.microsoft.com/office/drawing/2014/main" id="{ED522F75-2DDF-B323-706F-931FCE8965F5}"/>
              </a:ext>
            </a:extLst>
          </p:cNvPr>
          <p:cNvSpPr txBox="1"/>
          <p:nvPr/>
        </p:nvSpPr>
        <p:spPr>
          <a:xfrm>
            <a:off x="351112" y="2782669"/>
            <a:ext cx="3068760" cy="3139321"/>
          </a:xfrm>
          <a:prstGeom prst="rect">
            <a:avLst/>
          </a:prstGeom>
          <a:noFill/>
        </p:spPr>
        <p:txBody>
          <a:bodyPr wrap="square">
            <a:spAutoFit/>
          </a:bodyPr>
          <a:lstStyle/>
          <a:p>
            <a:r>
              <a:rPr lang="en-US" b="0" i="0" dirty="0">
                <a:solidFill>
                  <a:srgbClr val="4F6228"/>
                </a:solidFill>
                <a:effectLst/>
                <a:latin typeface="+mj-lt"/>
              </a:rPr>
              <a:t>In 1928 she won the diploma of </a:t>
            </a:r>
            <a:r>
              <a:rPr lang="en-US" b="0" i="0" dirty="0" err="1">
                <a:solidFill>
                  <a:srgbClr val="4F6228"/>
                </a:solidFill>
                <a:effectLst/>
                <a:latin typeface="+mj-lt"/>
              </a:rPr>
              <a:t>honour</a:t>
            </a:r>
            <a:r>
              <a:rPr lang="en-US" b="0" i="0" dirty="0">
                <a:solidFill>
                  <a:srgbClr val="4F6228"/>
                </a:solidFill>
                <a:effectLst/>
                <a:latin typeface="+mj-lt"/>
              </a:rPr>
              <a:t> at the </a:t>
            </a:r>
            <a:r>
              <a:rPr lang="en-US" b="1" i="0" dirty="0">
                <a:solidFill>
                  <a:srgbClr val="4F6228"/>
                </a:solidFill>
                <a:effectLst/>
                <a:latin typeface="+mj-lt"/>
              </a:rPr>
              <a:t>International Exhibition of Bordeaux</a:t>
            </a:r>
            <a:r>
              <a:rPr lang="en-US" b="0" i="0" dirty="0">
                <a:solidFill>
                  <a:srgbClr val="4F6228"/>
                </a:solidFill>
                <a:effectLst/>
                <a:latin typeface="+mj-lt"/>
              </a:rPr>
              <a:t>.</a:t>
            </a:r>
          </a:p>
          <a:p>
            <a:endParaRPr lang="en-US" dirty="0">
              <a:solidFill>
                <a:srgbClr val="4F6228"/>
              </a:solidFill>
              <a:latin typeface="+mj-lt"/>
            </a:endParaRPr>
          </a:p>
          <a:p>
            <a:r>
              <a:rPr lang="en-US" b="0" i="0" dirty="0">
                <a:solidFill>
                  <a:srgbClr val="4F6228"/>
                </a:solidFill>
                <a:effectLst/>
                <a:latin typeface="+mj-lt"/>
              </a:rPr>
              <a:t>Carrick-Fox flourished in Paris with her passion for the Jardin du Luxembourg and the open-air markets. She found inspiration in their bright colors, lively human scenes and richly dappled light.</a:t>
            </a:r>
            <a:endParaRPr lang="en-AU" dirty="0">
              <a:solidFill>
                <a:srgbClr val="4F6228"/>
              </a:solidFill>
              <a:latin typeface="+mj-lt"/>
            </a:endParaRPr>
          </a:p>
        </p:txBody>
      </p:sp>
      <p:sp>
        <p:nvSpPr>
          <p:cNvPr id="12" name="TextBox 11">
            <a:extLst>
              <a:ext uri="{FF2B5EF4-FFF2-40B4-BE49-F238E27FC236}">
                <a16:creationId xmlns:a16="http://schemas.microsoft.com/office/drawing/2014/main" id="{7F14A476-CD81-AA22-B543-A94C26671B28}"/>
              </a:ext>
            </a:extLst>
          </p:cNvPr>
          <p:cNvSpPr txBox="1"/>
          <p:nvPr/>
        </p:nvSpPr>
        <p:spPr>
          <a:xfrm>
            <a:off x="323528" y="6340493"/>
            <a:ext cx="4572000" cy="307777"/>
          </a:xfrm>
          <a:prstGeom prst="rect">
            <a:avLst/>
          </a:prstGeom>
          <a:noFill/>
        </p:spPr>
        <p:txBody>
          <a:bodyPr wrap="square">
            <a:spAutoFit/>
          </a:bodyPr>
          <a:lstStyle/>
          <a:p>
            <a:r>
              <a:rPr lang="en-AU" sz="1400" dirty="0"/>
              <a:t>Ethel Carrick, Paris Park, 1906</a:t>
            </a:r>
          </a:p>
        </p:txBody>
      </p:sp>
    </p:spTree>
    <p:extLst>
      <p:ext uri="{BB962C8B-B14F-4D97-AF65-F5344CB8AC3E}">
        <p14:creationId xmlns:p14="http://schemas.microsoft.com/office/powerpoint/2010/main" val="210031444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DBAD65-2599-910B-6F54-E73DB5D7BDAD}"/>
              </a:ext>
            </a:extLst>
          </p:cNvPr>
          <p:cNvPicPr>
            <a:picLocks noChangeAspect="1"/>
          </p:cNvPicPr>
          <p:nvPr/>
        </p:nvPicPr>
        <p:blipFill>
          <a:blip r:embed="rId2"/>
          <a:stretch>
            <a:fillRect/>
          </a:stretch>
        </p:blipFill>
        <p:spPr>
          <a:xfrm>
            <a:off x="1115616" y="539884"/>
            <a:ext cx="6730285" cy="5778232"/>
          </a:xfrm>
          <a:prstGeom prst="rect">
            <a:avLst/>
          </a:prstGeom>
        </p:spPr>
      </p:pic>
      <p:sp>
        <p:nvSpPr>
          <p:cNvPr id="5" name="TextBox 4">
            <a:extLst>
              <a:ext uri="{FF2B5EF4-FFF2-40B4-BE49-F238E27FC236}">
                <a16:creationId xmlns:a16="http://schemas.microsoft.com/office/drawing/2014/main" id="{D3FEBC2C-F85A-2742-CAAC-23513A504446}"/>
              </a:ext>
            </a:extLst>
          </p:cNvPr>
          <p:cNvSpPr txBox="1"/>
          <p:nvPr/>
        </p:nvSpPr>
        <p:spPr>
          <a:xfrm>
            <a:off x="2087216" y="6453336"/>
            <a:ext cx="7056784" cy="307777"/>
          </a:xfrm>
          <a:prstGeom prst="rect">
            <a:avLst/>
          </a:prstGeom>
          <a:noFill/>
        </p:spPr>
        <p:txBody>
          <a:bodyPr wrap="square">
            <a:spAutoFit/>
          </a:bodyPr>
          <a:lstStyle/>
          <a:p>
            <a:r>
              <a:rPr lang="en-US" sz="1400" dirty="0"/>
              <a:t>Ethel Carrick, </a:t>
            </a:r>
            <a:r>
              <a:rPr lang="en-US" sz="1400" i="1" dirty="0"/>
              <a:t>Watching the Fleet from Domain</a:t>
            </a:r>
            <a:r>
              <a:rPr lang="en-US" sz="1400" dirty="0"/>
              <a:t>, 1913</a:t>
            </a:r>
            <a:endParaRPr lang="en-AU" sz="1400" dirty="0"/>
          </a:p>
        </p:txBody>
      </p:sp>
    </p:spTree>
    <p:extLst>
      <p:ext uri="{BB962C8B-B14F-4D97-AF65-F5344CB8AC3E}">
        <p14:creationId xmlns:p14="http://schemas.microsoft.com/office/powerpoint/2010/main" val="281008808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84939E-3B0D-2A92-8DE0-D77504A8A9D0}"/>
              </a:ext>
            </a:extLst>
          </p:cNvPr>
          <p:cNvSpPr txBox="1"/>
          <p:nvPr/>
        </p:nvSpPr>
        <p:spPr>
          <a:xfrm>
            <a:off x="323528" y="427405"/>
            <a:ext cx="5688632" cy="400110"/>
          </a:xfrm>
          <a:prstGeom prst="rect">
            <a:avLst/>
          </a:prstGeom>
          <a:noFill/>
        </p:spPr>
        <p:txBody>
          <a:bodyPr wrap="square" rtlCol="0">
            <a:spAutoFit/>
          </a:bodyPr>
          <a:lstStyle/>
          <a:p>
            <a:r>
              <a:rPr lang="en-AU" sz="2000" b="1" dirty="0">
                <a:solidFill>
                  <a:srgbClr val="4F6228"/>
                </a:solidFill>
              </a:rPr>
              <a:t>George Lambert </a:t>
            </a:r>
            <a:r>
              <a:rPr lang="en-AU" b="0" i="0" dirty="0">
                <a:solidFill>
                  <a:srgbClr val="4F6228"/>
                </a:solidFill>
                <a:effectLst/>
                <a:latin typeface="+mj-lt"/>
              </a:rPr>
              <a:t>(1873-1930)</a:t>
            </a:r>
            <a:endParaRPr lang="en-AU" b="1" dirty="0">
              <a:solidFill>
                <a:srgbClr val="4F6228"/>
              </a:solidFill>
              <a:latin typeface="+mj-lt"/>
            </a:endParaRPr>
          </a:p>
        </p:txBody>
      </p:sp>
      <p:sp>
        <p:nvSpPr>
          <p:cNvPr id="3" name="TextBox 2">
            <a:extLst>
              <a:ext uri="{FF2B5EF4-FFF2-40B4-BE49-F238E27FC236}">
                <a16:creationId xmlns:a16="http://schemas.microsoft.com/office/drawing/2014/main" id="{9E4D37B3-17B6-06BA-E8E0-A6D1B5078829}"/>
              </a:ext>
            </a:extLst>
          </p:cNvPr>
          <p:cNvSpPr txBox="1"/>
          <p:nvPr/>
        </p:nvSpPr>
        <p:spPr>
          <a:xfrm>
            <a:off x="323528" y="1052736"/>
            <a:ext cx="8640960" cy="1754326"/>
          </a:xfrm>
          <a:prstGeom prst="rect">
            <a:avLst/>
          </a:prstGeom>
          <a:noFill/>
        </p:spPr>
        <p:txBody>
          <a:bodyPr wrap="square" rtlCol="0">
            <a:spAutoFit/>
          </a:bodyPr>
          <a:lstStyle/>
          <a:p>
            <a:r>
              <a:rPr lang="en-AU" dirty="0">
                <a:solidFill>
                  <a:srgbClr val="4F6228"/>
                </a:solidFill>
                <a:latin typeface="+mj-lt"/>
              </a:rPr>
              <a:t>Lambert attended </a:t>
            </a:r>
            <a:r>
              <a:rPr lang="en-US" b="0" i="0" dirty="0">
                <a:solidFill>
                  <a:srgbClr val="4F6228"/>
                </a:solidFill>
                <a:effectLst/>
                <a:latin typeface="+mj-lt"/>
              </a:rPr>
              <a:t>night classes conducted by </a:t>
            </a:r>
            <a:r>
              <a:rPr lang="en-US" b="1" i="0" u="none" strike="noStrike" dirty="0">
                <a:solidFill>
                  <a:srgbClr val="4F6228"/>
                </a:solidFill>
                <a:effectLst/>
                <a:latin typeface="+mj-lt"/>
              </a:rPr>
              <a:t>Julian Ashton</a:t>
            </a:r>
            <a:r>
              <a:rPr lang="en-US" b="1" i="0" dirty="0">
                <a:solidFill>
                  <a:srgbClr val="4F6228"/>
                </a:solidFill>
                <a:effectLst/>
                <a:latin typeface="+mj-lt"/>
              </a:rPr>
              <a:t> </a:t>
            </a:r>
            <a:r>
              <a:rPr lang="en-US" b="0" i="0" dirty="0">
                <a:solidFill>
                  <a:srgbClr val="4F6228"/>
                </a:solidFill>
                <a:effectLst/>
                <a:latin typeface="+mj-lt"/>
              </a:rPr>
              <a:t>for the Art Society of New South Wales in 1889-91. </a:t>
            </a:r>
          </a:p>
          <a:p>
            <a:endParaRPr lang="en-US" b="0" i="0" dirty="0">
              <a:solidFill>
                <a:srgbClr val="4F6228"/>
              </a:solidFill>
              <a:effectLst/>
              <a:latin typeface="+mj-lt"/>
            </a:endParaRPr>
          </a:p>
          <a:p>
            <a:r>
              <a:rPr lang="en-US" b="0" i="0" dirty="0">
                <a:solidFill>
                  <a:srgbClr val="4F6228"/>
                </a:solidFill>
                <a:effectLst/>
                <a:latin typeface="+mj-lt"/>
              </a:rPr>
              <a:t>His painting, </a:t>
            </a:r>
            <a:r>
              <a:rPr lang="en-US" b="0" i="1" dirty="0">
                <a:solidFill>
                  <a:srgbClr val="4F6228"/>
                </a:solidFill>
                <a:effectLst/>
                <a:latin typeface="+mj-lt"/>
              </a:rPr>
              <a:t>'Across the Black Soil Plains</a:t>
            </a:r>
            <a:r>
              <a:rPr lang="en-US" b="0" i="0" dirty="0">
                <a:solidFill>
                  <a:srgbClr val="4F6228"/>
                </a:solidFill>
                <a:effectLst/>
                <a:latin typeface="+mj-lt"/>
              </a:rPr>
              <a:t>', which expressed a nationalist sentiment through the honest </a:t>
            </a:r>
            <a:r>
              <a:rPr lang="en-US" b="0" i="0" dirty="0" err="1">
                <a:solidFill>
                  <a:srgbClr val="4F6228"/>
                </a:solidFill>
                <a:effectLst/>
                <a:latin typeface="+mj-lt"/>
              </a:rPr>
              <a:t>labour</a:t>
            </a:r>
            <a:r>
              <a:rPr lang="en-US" b="0" i="0" dirty="0">
                <a:solidFill>
                  <a:srgbClr val="4F6228"/>
                </a:solidFill>
                <a:effectLst/>
                <a:latin typeface="+mj-lt"/>
              </a:rPr>
              <a:t> of horses, won the 1899 </a:t>
            </a:r>
            <a:r>
              <a:rPr lang="en-US" b="1" i="0" dirty="0">
                <a:solidFill>
                  <a:srgbClr val="4F6228"/>
                </a:solidFill>
                <a:effectLst/>
                <a:latin typeface="+mj-lt"/>
              </a:rPr>
              <a:t>Wynne prize </a:t>
            </a:r>
            <a:r>
              <a:rPr lang="en-US" b="0" i="0" dirty="0">
                <a:solidFill>
                  <a:srgbClr val="4F6228"/>
                </a:solidFill>
                <a:effectLst/>
                <a:latin typeface="+mj-lt"/>
              </a:rPr>
              <a:t>and was bought by the National Art Gallery of New South Wales for 100 guineas</a:t>
            </a:r>
            <a:endParaRPr lang="en-AU" dirty="0">
              <a:solidFill>
                <a:srgbClr val="4F6228"/>
              </a:solidFill>
              <a:latin typeface="+mj-lt"/>
            </a:endParaRPr>
          </a:p>
        </p:txBody>
      </p:sp>
      <p:sp>
        <p:nvSpPr>
          <p:cNvPr id="5" name="TextBox 4">
            <a:extLst>
              <a:ext uri="{FF2B5EF4-FFF2-40B4-BE49-F238E27FC236}">
                <a16:creationId xmlns:a16="http://schemas.microsoft.com/office/drawing/2014/main" id="{DB271A46-C7FC-B178-6689-8B43B4358D6E}"/>
              </a:ext>
            </a:extLst>
          </p:cNvPr>
          <p:cNvSpPr txBox="1"/>
          <p:nvPr/>
        </p:nvSpPr>
        <p:spPr>
          <a:xfrm>
            <a:off x="2627784" y="6352120"/>
            <a:ext cx="7992888" cy="307777"/>
          </a:xfrm>
          <a:prstGeom prst="rect">
            <a:avLst/>
          </a:prstGeom>
          <a:noFill/>
        </p:spPr>
        <p:txBody>
          <a:bodyPr wrap="square">
            <a:spAutoFit/>
          </a:bodyPr>
          <a:lstStyle/>
          <a:p>
            <a:r>
              <a:rPr lang="en-US" sz="1400" dirty="0"/>
              <a:t>George Lambert, </a:t>
            </a:r>
            <a:r>
              <a:rPr lang="en-US" sz="1400" i="1" dirty="0"/>
              <a:t>Across the black soil plains</a:t>
            </a:r>
            <a:r>
              <a:rPr lang="en-US" sz="1400" dirty="0"/>
              <a:t>, 1899</a:t>
            </a:r>
            <a:endParaRPr lang="en-AU" sz="1400" dirty="0"/>
          </a:p>
        </p:txBody>
      </p:sp>
      <p:pic>
        <p:nvPicPr>
          <p:cNvPr id="7" name="Picture 6">
            <a:extLst>
              <a:ext uri="{FF2B5EF4-FFF2-40B4-BE49-F238E27FC236}">
                <a16:creationId xmlns:a16="http://schemas.microsoft.com/office/drawing/2014/main" id="{A2053C4C-75A6-5201-13D2-7CF6C639826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638" y="3251015"/>
            <a:ext cx="9144000" cy="2650662"/>
          </a:xfrm>
          <a:prstGeom prst="rect">
            <a:avLst/>
          </a:prstGeom>
        </p:spPr>
      </p:pic>
    </p:spTree>
    <p:extLst>
      <p:ext uri="{BB962C8B-B14F-4D97-AF65-F5344CB8AC3E}">
        <p14:creationId xmlns:p14="http://schemas.microsoft.com/office/powerpoint/2010/main" val="87190631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2CB66A-F906-965D-7FC0-F0DD3B83608D}"/>
              </a:ext>
            </a:extLst>
          </p:cNvPr>
          <p:cNvSpPr txBox="1"/>
          <p:nvPr/>
        </p:nvSpPr>
        <p:spPr>
          <a:xfrm>
            <a:off x="467544" y="764704"/>
            <a:ext cx="3384376" cy="4247317"/>
          </a:xfrm>
          <a:prstGeom prst="rect">
            <a:avLst/>
          </a:prstGeom>
          <a:noFill/>
        </p:spPr>
        <p:txBody>
          <a:bodyPr wrap="square">
            <a:spAutoFit/>
          </a:bodyPr>
          <a:lstStyle/>
          <a:p>
            <a:r>
              <a:rPr lang="en-US" b="0" i="0" dirty="0">
                <a:solidFill>
                  <a:srgbClr val="4F6228"/>
                </a:solidFill>
                <a:effectLst/>
                <a:latin typeface="+mj-lt"/>
              </a:rPr>
              <a:t>In 1901 he moved to Paris, from London, where he studied at </a:t>
            </a:r>
            <a:r>
              <a:rPr lang="en-US" b="1" i="0" dirty="0" err="1">
                <a:solidFill>
                  <a:srgbClr val="4F6228"/>
                </a:solidFill>
                <a:effectLst/>
                <a:latin typeface="+mj-lt"/>
              </a:rPr>
              <a:t>Colarossi's</a:t>
            </a:r>
            <a:r>
              <a:rPr lang="en-US" b="1" i="0" dirty="0">
                <a:solidFill>
                  <a:srgbClr val="4F6228"/>
                </a:solidFill>
                <a:effectLst/>
                <a:latin typeface="+mj-lt"/>
              </a:rPr>
              <a:t> art school</a:t>
            </a:r>
            <a:r>
              <a:rPr lang="en-US" b="0" i="0" dirty="0">
                <a:solidFill>
                  <a:srgbClr val="4F6228"/>
                </a:solidFill>
                <a:effectLst/>
                <a:latin typeface="+mj-lt"/>
              </a:rPr>
              <a:t> and at the </a:t>
            </a:r>
            <a:r>
              <a:rPr lang="en-US" b="1" i="0" dirty="0">
                <a:solidFill>
                  <a:srgbClr val="4F6228"/>
                </a:solidFill>
                <a:effectLst/>
                <a:latin typeface="+mj-lt"/>
              </a:rPr>
              <a:t>Atelier </a:t>
            </a:r>
            <a:r>
              <a:rPr lang="en-US" b="1" i="0" dirty="0" err="1">
                <a:solidFill>
                  <a:srgbClr val="4F6228"/>
                </a:solidFill>
                <a:effectLst/>
                <a:latin typeface="+mj-lt"/>
              </a:rPr>
              <a:t>Delécluze</a:t>
            </a:r>
            <a:r>
              <a:rPr lang="en-US" b="0" i="0" dirty="0">
                <a:solidFill>
                  <a:srgbClr val="4F6228"/>
                </a:solidFill>
                <a:effectLst/>
                <a:latin typeface="+mj-lt"/>
              </a:rPr>
              <a:t>.</a:t>
            </a:r>
          </a:p>
          <a:p>
            <a:endParaRPr lang="en-US" dirty="0">
              <a:solidFill>
                <a:srgbClr val="4F6228"/>
              </a:solidFill>
              <a:latin typeface="+mj-lt"/>
            </a:endParaRPr>
          </a:p>
          <a:p>
            <a:r>
              <a:rPr lang="en-US" b="0" i="0" dirty="0">
                <a:solidFill>
                  <a:srgbClr val="4F6228"/>
                </a:solidFill>
                <a:effectLst/>
                <a:latin typeface="+mj-lt"/>
              </a:rPr>
              <a:t> In Paris he particularly admired seventeenth-century artists such as '</a:t>
            </a:r>
            <a:r>
              <a:rPr lang="en-US" b="1" i="0" dirty="0">
                <a:solidFill>
                  <a:srgbClr val="4F6228"/>
                </a:solidFill>
                <a:effectLst/>
                <a:latin typeface="+mj-lt"/>
              </a:rPr>
              <a:t>Rubens</a:t>
            </a:r>
            <a:r>
              <a:rPr lang="en-US" b="0" i="0" dirty="0">
                <a:solidFill>
                  <a:srgbClr val="4F6228"/>
                </a:solidFill>
                <a:effectLst/>
                <a:latin typeface="+mj-lt"/>
              </a:rPr>
              <a:t> the rollicking and </a:t>
            </a:r>
            <a:r>
              <a:rPr lang="en-US" b="1" i="0" dirty="0">
                <a:solidFill>
                  <a:srgbClr val="4F6228"/>
                </a:solidFill>
                <a:effectLst/>
                <a:latin typeface="+mj-lt"/>
              </a:rPr>
              <a:t>Vandyke</a:t>
            </a:r>
            <a:r>
              <a:rPr lang="en-US" b="0" i="0" dirty="0">
                <a:solidFill>
                  <a:srgbClr val="4F6228"/>
                </a:solidFill>
                <a:effectLst/>
                <a:latin typeface="+mj-lt"/>
              </a:rPr>
              <a:t> the irreproachable', </a:t>
            </a:r>
            <a:r>
              <a:rPr lang="en-US" b="1" i="0" dirty="0">
                <a:solidFill>
                  <a:srgbClr val="4F6228"/>
                </a:solidFill>
                <a:effectLst/>
                <a:latin typeface="+mj-lt"/>
              </a:rPr>
              <a:t>Velasquez</a:t>
            </a:r>
            <a:r>
              <a:rPr lang="en-US" b="0" i="0" dirty="0">
                <a:solidFill>
                  <a:srgbClr val="4F6228"/>
                </a:solidFill>
                <a:effectLst/>
                <a:latin typeface="+mj-lt"/>
              </a:rPr>
              <a:t>, and such of his contemporaries as </a:t>
            </a:r>
            <a:r>
              <a:rPr lang="en-US" b="1" i="0" dirty="0">
                <a:solidFill>
                  <a:srgbClr val="4F6228"/>
                </a:solidFill>
                <a:effectLst/>
                <a:latin typeface="+mj-lt"/>
              </a:rPr>
              <a:t>J. M. Whistler </a:t>
            </a:r>
            <a:r>
              <a:rPr lang="en-US" b="0" i="0" dirty="0">
                <a:solidFill>
                  <a:srgbClr val="4F6228"/>
                </a:solidFill>
                <a:effectLst/>
                <a:latin typeface="+mj-lt"/>
              </a:rPr>
              <a:t>and </a:t>
            </a:r>
            <a:r>
              <a:rPr lang="en-US" b="1" i="0" dirty="0">
                <a:solidFill>
                  <a:srgbClr val="4F6228"/>
                </a:solidFill>
                <a:effectLst/>
                <a:latin typeface="+mj-lt"/>
              </a:rPr>
              <a:t>John Singer Sargent </a:t>
            </a:r>
            <a:r>
              <a:rPr lang="en-US" b="0" i="0" dirty="0">
                <a:solidFill>
                  <a:srgbClr val="4F6228"/>
                </a:solidFill>
                <a:effectLst/>
                <a:latin typeface="+mj-lt"/>
              </a:rPr>
              <a:t>whom he felt had preserved the qualities of old masters. </a:t>
            </a:r>
          </a:p>
          <a:p>
            <a:endParaRPr lang="en-US" dirty="0">
              <a:solidFill>
                <a:srgbClr val="333333"/>
              </a:solidFill>
              <a:latin typeface="Georgia" panose="02040502050405020303" pitchFamily="18" charset="0"/>
            </a:endParaRPr>
          </a:p>
        </p:txBody>
      </p:sp>
      <p:sp>
        <p:nvSpPr>
          <p:cNvPr id="5" name="TextBox 4">
            <a:extLst>
              <a:ext uri="{FF2B5EF4-FFF2-40B4-BE49-F238E27FC236}">
                <a16:creationId xmlns:a16="http://schemas.microsoft.com/office/drawing/2014/main" id="{E9406120-FFAD-9254-775A-C9993F7349A6}"/>
              </a:ext>
            </a:extLst>
          </p:cNvPr>
          <p:cNvSpPr txBox="1"/>
          <p:nvPr/>
        </p:nvSpPr>
        <p:spPr>
          <a:xfrm>
            <a:off x="4572000" y="6309320"/>
            <a:ext cx="4572000" cy="307777"/>
          </a:xfrm>
          <a:prstGeom prst="rect">
            <a:avLst/>
          </a:prstGeom>
          <a:noFill/>
        </p:spPr>
        <p:txBody>
          <a:bodyPr wrap="square">
            <a:spAutoFit/>
          </a:bodyPr>
          <a:lstStyle/>
          <a:p>
            <a:r>
              <a:rPr lang="en-AU" sz="1400" dirty="0"/>
              <a:t>George Lambert, </a:t>
            </a:r>
            <a:r>
              <a:rPr lang="en-AU" sz="1400" i="1" dirty="0"/>
              <a:t>La </a:t>
            </a:r>
            <a:r>
              <a:rPr lang="en-AU" sz="1400" i="1" dirty="0" err="1"/>
              <a:t>Guitariste</a:t>
            </a:r>
            <a:r>
              <a:rPr lang="en-AU" sz="1400" dirty="0"/>
              <a:t>, 1902</a:t>
            </a:r>
          </a:p>
        </p:txBody>
      </p:sp>
      <p:pic>
        <p:nvPicPr>
          <p:cNvPr id="7" name="Picture 6">
            <a:extLst>
              <a:ext uri="{FF2B5EF4-FFF2-40B4-BE49-F238E27FC236}">
                <a16:creationId xmlns:a16="http://schemas.microsoft.com/office/drawing/2014/main" id="{5707E8EA-1EFE-A490-E425-D7808DF75F71}"/>
              </a:ext>
            </a:extLst>
          </p:cNvPr>
          <p:cNvPicPr>
            <a:picLocks noChangeAspect="1"/>
          </p:cNvPicPr>
          <p:nvPr/>
        </p:nvPicPr>
        <p:blipFill>
          <a:blip r:embed="rId2"/>
          <a:stretch>
            <a:fillRect/>
          </a:stretch>
        </p:blipFill>
        <p:spPr>
          <a:xfrm>
            <a:off x="4067944" y="418407"/>
            <a:ext cx="4719668" cy="5830178"/>
          </a:xfrm>
          <a:prstGeom prst="rect">
            <a:avLst/>
          </a:prstGeom>
        </p:spPr>
      </p:pic>
    </p:spTree>
    <p:extLst>
      <p:ext uri="{BB962C8B-B14F-4D97-AF65-F5344CB8AC3E}">
        <p14:creationId xmlns:p14="http://schemas.microsoft.com/office/powerpoint/2010/main" val="31001420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67DEECC-2135-2FE9-9B71-85D4AD33403B}"/>
              </a:ext>
            </a:extLst>
          </p:cNvPr>
          <p:cNvSpPr txBox="1"/>
          <p:nvPr/>
        </p:nvSpPr>
        <p:spPr>
          <a:xfrm>
            <a:off x="323528" y="260648"/>
            <a:ext cx="8136904" cy="2585323"/>
          </a:xfrm>
          <a:prstGeom prst="rect">
            <a:avLst/>
          </a:prstGeom>
          <a:noFill/>
        </p:spPr>
        <p:txBody>
          <a:bodyPr wrap="square">
            <a:spAutoFit/>
          </a:bodyPr>
          <a:lstStyle/>
          <a:p>
            <a:r>
              <a:rPr lang="en-US" b="0" i="0" dirty="0">
                <a:solidFill>
                  <a:srgbClr val="4F6228"/>
                </a:solidFill>
                <a:effectLst/>
                <a:latin typeface="+mj-lt"/>
              </a:rPr>
              <a:t>In Paris, </a:t>
            </a:r>
            <a:r>
              <a:rPr lang="en-US" b="0" i="0" dirty="0" err="1">
                <a:solidFill>
                  <a:srgbClr val="4F6228"/>
                </a:solidFill>
                <a:effectLst/>
                <a:latin typeface="+mj-lt"/>
              </a:rPr>
              <a:t>Heysen</a:t>
            </a:r>
            <a:r>
              <a:rPr lang="en-US" b="0" i="0" dirty="0">
                <a:solidFill>
                  <a:srgbClr val="4F6228"/>
                </a:solidFill>
                <a:effectLst/>
                <a:latin typeface="+mj-lt"/>
              </a:rPr>
              <a:t> attended the </a:t>
            </a:r>
            <a:r>
              <a:rPr lang="en-US" b="1" i="0" dirty="0">
                <a:solidFill>
                  <a:srgbClr val="4F6228"/>
                </a:solidFill>
                <a:effectLst/>
                <a:latin typeface="+mj-lt"/>
              </a:rPr>
              <a:t>Académie Julian </a:t>
            </a:r>
            <a:r>
              <a:rPr lang="en-US" b="0" i="0" dirty="0">
                <a:solidFill>
                  <a:srgbClr val="4F6228"/>
                </a:solidFill>
                <a:effectLst/>
                <a:latin typeface="+mj-lt"/>
              </a:rPr>
              <a:t>and </a:t>
            </a:r>
            <a:r>
              <a:rPr lang="en-US" b="0" i="0" dirty="0" err="1">
                <a:solidFill>
                  <a:srgbClr val="4F6228"/>
                </a:solidFill>
                <a:effectLst/>
                <a:latin typeface="+mj-lt"/>
              </a:rPr>
              <a:t>Colarossi’s</a:t>
            </a:r>
            <a:r>
              <a:rPr lang="en-US" b="0" i="0" dirty="0">
                <a:solidFill>
                  <a:srgbClr val="4F6228"/>
                </a:solidFill>
                <a:effectLst/>
                <a:latin typeface="+mj-lt"/>
              </a:rPr>
              <a:t> Academy, and was invited to join the </a:t>
            </a:r>
            <a:r>
              <a:rPr lang="en-US" b="1" i="0" dirty="0">
                <a:solidFill>
                  <a:srgbClr val="4F6228"/>
                </a:solidFill>
                <a:effectLst/>
                <a:latin typeface="+mj-lt"/>
              </a:rPr>
              <a:t>Ecole des Beaux Arts</a:t>
            </a:r>
            <a:r>
              <a:rPr lang="en-US" b="0" i="0" dirty="0">
                <a:solidFill>
                  <a:srgbClr val="4F6228"/>
                </a:solidFill>
                <a:effectLst/>
                <a:latin typeface="+mj-lt"/>
              </a:rPr>
              <a:t>. There were also summer painting excursions to Holland and Scotland, and a hasty visit to Germany and in 1903 he travelled through Italy before returning to Adelaide.</a:t>
            </a:r>
          </a:p>
          <a:p>
            <a:endParaRPr lang="en-US" dirty="0">
              <a:solidFill>
                <a:srgbClr val="4F6228"/>
              </a:solidFill>
              <a:latin typeface="+mj-lt"/>
            </a:endParaRPr>
          </a:p>
          <a:p>
            <a:r>
              <a:rPr lang="en-US" b="0" i="0" dirty="0">
                <a:solidFill>
                  <a:srgbClr val="4F6228"/>
                </a:solidFill>
                <a:effectLst/>
                <a:latin typeface="+mj-lt"/>
              </a:rPr>
              <a:t>He later reported that the impact of Australian light as he sailed up St Vincent's Gulf was like a slap in the face, profoundly affecting his attitude and vision. Almost at once he turned his back on Europe and concentrated on Australian landscape.</a:t>
            </a:r>
          </a:p>
          <a:p>
            <a:endParaRPr lang="en-US" dirty="0">
              <a:solidFill>
                <a:srgbClr val="4F6228"/>
              </a:solidFill>
              <a:latin typeface="+mj-lt"/>
            </a:endParaRPr>
          </a:p>
        </p:txBody>
      </p:sp>
      <p:sp>
        <p:nvSpPr>
          <p:cNvPr id="5" name="TextBox 4">
            <a:extLst>
              <a:ext uri="{FF2B5EF4-FFF2-40B4-BE49-F238E27FC236}">
                <a16:creationId xmlns:a16="http://schemas.microsoft.com/office/drawing/2014/main" id="{F0467A97-1845-29EB-AF0C-4C0DE3A87CF7}"/>
              </a:ext>
            </a:extLst>
          </p:cNvPr>
          <p:cNvSpPr txBox="1"/>
          <p:nvPr/>
        </p:nvSpPr>
        <p:spPr>
          <a:xfrm>
            <a:off x="395536" y="6443463"/>
            <a:ext cx="4572000" cy="307777"/>
          </a:xfrm>
          <a:prstGeom prst="rect">
            <a:avLst/>
          </a:prstGeom>
          <a:noFill/>
        </p:spPr>
        <p:txBody>
          <a:bodyPr wrap="square">
            <a:spAutoFit/>
          </a:bodyPr>
          <a:lstStyle/>
          <a:p>
            <a:r>
              <a:rPr lang="en-AU" sz="1400" dirty="0"/>
              <a:t>Hans </a:t>
            </a:r>
            <a:r>
              <a:rPr lang="en-AU" sz="1400" dirty="0" err="1"/>
              <a:t>Heysen</a:t>
            </a:r>
            <a:r>
              <a:rPr lang="en-AU" sz="1400" dirty="0"/>
              <a:t>, </a:t>
            </a:r>
            <a:r>
              <a:rPr lang="en-AU" sz="1400" i="1" dirty="0"/>
              <a:t>Mystic Morn, </a:t>
            </a:r>
            <a:r>
              <a:rPr lang="en-AU" sz="1400" dirty="0"/>
              <a:t>1904</a:t>
            </a:r>
          </a:p>
        </p:txBody>
      </p:sp>
      <p:pic>
        <p:nvPicPr>
          <p:cNvPr id="7" name="Picture 6">
            <a:extLst>
              <a:ext uri="{FF2B5EF4-FFF2-40B4-BE49-F238E27FC236}">
                <a16:creationId xmlns:a16="http://schemas.microsoft.com/office/drawing/2014/main" id="{CB508E3C-D23A-B673-4A6E-EF81981169BE}"/>
              </a:ext>
            </a:extLst>
          </p:cNvPr>
          <p:cNvPicPr>
            <a:picLocks noChangeAspect="1"/>
          </p:cNvPicPr>
          <p:nvPr/>
        </p:nvPicPr>
        <p:blipFill>
          <a:blip r:embed="rId2"/>
          <a:stretch>
            <a:fillRect/>
          </a:stretch>
        </p:blipFill>
        <p:spPr>
          <a:xfrm>
            <a:off x="3093911" y="2845971"/>
            <a:ext cx="5687616" cy="3812130"/>
          </a:xfrm>
          <a:prstGeom prst="rect">
            <a:avLst/>
          </a:prstGeom>
        </p:spPr>
      </p:pic>
      <p:sp>
        <p:nvSpPr>
          <p:cNvPr id="9" name="TextBox 8">
            <a:extLst>
              <a:ext uri="{FF2B5EF4-FFF2-40B4-BE49-F238E27FC236}">
                <a16:creationId xmlns:a16="http://schemas.microsoft.com/office/drawing/2014/main" id="{1501DB5A-E447-0A24-AEAB-A5EEECD45C4F}"/>
              </a:ext>
            </a:extLst>
          </p:cNvPr>
          <p:cNvSpPr txBox="1"/>
          <p:nvPr/>
        </p:nvSpPr>
        <p:spPr>
          <a:xfrm>
            <a:off x="362473" y="3167389"/>
            <a:ext cx="2625351" cy="1477328"/>
          </a:xfrm>
          <a:prstGeom prst="rect">
            <a:avLst/>
          </a:prstGeom>
          <a:noFill/>
        </p:spPr>
        <p:txBody>
          <a:bodyPr wrap="square">
            <a:spAutoFit/>
          </a:bodyPr>
          <a:lstStyle/>
          <a:p>
            <a:r>
              <a:rPr lang="en-US" b="0" i="0" dirty="0" err="1">
                <a:solidFill>
                  <a:srgbClr val="4F6228"/>
                </a:solidFill>
                <a:effectLst/>
              </a:rPr>
              <a:t>Heysen</a:t>
            </a:r>
            <a:r>
              <a:rPr lang="en-US" b="0" i="0" dirty="0">
                <a:solidFill>
                  <a:srgbClr val="4F6228"/>
                </a:solidFill>
                <a:effectLst/>
              </a:rPr>
              <a:t> was </a:t>
            </a:r>
            <a:r>
              <a:rPr lang="en-US" i="0" dirty="0">
                <a:solidFill>
                  <a:srgbClr val="4F6228"/>
                </a:solidFill>
                <a:effectLst/>
              </a:rPr>
              <a:t>awarded the </a:t>
            </a:r>
            <a:r>
              <a:rPr lang="en-US" b="1" i="0" dirty="0">
                <a:solidFill>
                  <a:srgbClr val="4F6228"/>
                </a:solidFill>
                <a:effectLst/>
              </a:rPr>
              <a:t>Wynne Prize </a:t>
            </a:r>
            <a:r>
              <a:rPr lang="en-US" i="0" dirty="0">
                <a:solidFill>
                  <a:srgbClr val="4F6228"/>
                </a:solidFill>
                <a:effectLst/>
              </a:rPr>
              <a:t>an unprecedented nine times between 1904 and 1932. </a:t>
            </a:r>
            <a:endParaRPr lang="en-AU" dirty="0">
              <a:solidFill>
                <a:srgbClr val="4F6228"/>
              </a:solidFill>
            </a:endParaRPr>
          </a:p>
        </p:txBody>
      </p:sp>
    </p:spTree>
    <p:extLst>
      <p:ext uri="{BB962C8B-B14F-4D97-AF65-F5344CB8AC3E}">
        <p14:creationId xmlns:p14="http://schemas.microsoft.com/office/powerpoint/2010/main" val="128690804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4C56F0B-D226-DCCB-3BB0-3E53E87394EF}"/>
              </a:ext>
            </a:extLst>
          </p:cNvPr>
          <p:cNvSpPr txBox="1"/>
          <p:nvPr/>
        </p:nvSpPr>
        <p:spPr>
          <a:xfrm>
            <a:off x="323528" y="351234"/>
            <a:ext cx="3096344" cy="6186309"/>
          </a:xfrm>
          <a:prstGeom prst="rect">
            <a:avLst/>
          </a:prstGeom>
          <a:noFill/>
        </p:spPr>
        <p:txBody>
          <a:bodyPr wrap="square">
            <a:spAutoFit/>
          </a:bodyPr>
          <a:lstStyle/>
          <a:p>
            <a:r>
              <a:rPr lang="en-US" b="0" i="0" dirty="0">
                <a:solidFill>
                  <a:srgbClr val="4F6228"/>
                </a:solidFill>
                <a:effectLst/>
                <a:latin typeface="+mj-lt"/>
              </a:rPr>
              <a:t>He returned to London in 1904 and before World War I Lambert's principal work was in portraiture, both paintings and drawings.</a:t>
            </a:r>
          </a:p>
          <a:p>
            <a:endParaRPr lang="en-US" dirty="0">
              <a:solidFill>
                <a:srgbClr val="4F6228"/>
              </a:solidFill>
              <a:latin typeface="+mj-lt"/>
            </a:endParaRPr>
          </a:p>
          <a:p>
            <a:r>
              <a:rPr lang="en-US" b="0" i="0" dirty="0">
                <a:solidFill>
                  <a:srgbClr val="4F6228"/>
                </a:solidFill>
                <a:effectLst/>
                <a:latin typeface="+mj-lt"/>
              </a:rPr>
              <a:t>The paintings, often large </a:t>
            </a:r>
            <a:r>
              <a:rPr lang="en-US" b="0" i="0" dirty="0" err="1">
                <a:solidFill>
                  <a:srgbClr val="4F6228"/>
                </a:solidFill>
                <a:effectLst/>
                <a:latin typeface="+mj-lt"/>
              </a:rPr>
              <a:t>uncommissioned</a:t>
            </a:r>
            <a:r>
              <a:rPr lang="en-US" b="0" i="0" dirty="0">
                <a:solidFill>
                  <a:srgbClr val="4F6228"/>
                </a:solidFill>
                <a:effectLst/>
                <a:latin typeface="+mj-lt"/>
              </a:rPr>
              <a:t> studies of his family and friends, are invariably characterized by a sober palette, generalized landscape background, and a self-conscious treatment of hands, but a fine evoking of the tone of flesh and texture of costume. </a:t>
            </a:r>
          </a:p>
          <a:p>
            <a:endParaRPr lang="en-US" dirty="0">
              <a:solidFill>
                <a:srgbClr val="4F6228"/>
              </a:solidFill>
              <a:latin typeface="+mj-lt"/>
            </a:endParaRPr>
          </a:p>
          <a:p>
            <a:r>
              <a:rPr lang="en-US" b="0" i="0" dirty="0">
                <a:solidFill>
                  <a:srgbClr val="4F6228"/>
                </a:solidFill>
                <a:effectLst/>
                <a:latin typeface="+mj-lt"/>
              </a:rPr>
              <a:t>Several of these portraits were hung in exhibitions of the Royal Academy of Arts — the first, in 1904, was a half-length of </a:t>
            </a:r>
            <a:r>
              <a:rPr lang="en-US" b="0" i="0" u="none" strike="noStrike" dirty="0">
                <a:solidFill>
                  <a:srgbClr val="4F6228"/>
                </a:solidFill>
                <a:effectLst/>
                <a:latin typeface="+mj-lt"/>
              </a:rPr>
              <a:t>Thea Proctor</a:t>
            </a:r>
            <a:r>
              <a:rPr lang="en-US" b="0" i="0" dirty="0">
                <a:solidFill>
                  <a:srgbClr val="4F6228"/>
                </a:solidFill>
                <a:effectLst/>
                <a:latin typeface="+mj-lt"/>
              </a:rPr>
              <a:t>.</a:t>
            </a:r>
            <a:endParaRPr lang="en-AU" dirty="0">
              <a:solidFill>
                <a:srgbClr val="4F6228"/>
              </a:solidFill>
              <a:latin typeface="+mj-lt"/>
            </a:endParaRPr>
          </a:p>
        </p:txBody>
      </p:sp>
      <p:sp>
        <p:nvSpPr>
          <p:cNvPr id="5" name="TextBox 4">
            <a:extLst>
              <a:ext uri="{FF2B5EF4-FFF2-40B4-BE49-F238E27FC236}">
                <a16:creationId xmlns:a16="http://schemas.microsoft.com/office/drawing/2014/main" id="{BCCA265A-ED67-6468-88A3-CDC454F6E49B}"/>
              </a:ext>
            </a:extLst>
          </p:cNvPr>
          <p:cNvSpPr txBox="1"/>
          <p:nvPr/>
        </p:nvSpPr>
        <p:spPr>
          <a:xfrm>
            <a:off x="4572000" y="6229766"/>
            <a:ext cx="4572000" cy="307777"/>
          </a:xfrm>
          <a:prstGeom prst="rect">
            <a:avLst/>
          </a:prstGeom>
          <a:noFill/>
        </p:spPr>
        <p:txBody>
          <a:bodyPr wrap="square">
            <a:spAutoFit/>
          </a:bodyPr>
          <a:lstStyle/>
          <a:p>
            <a:r>
              <a:rPr lang="en-US" sz="1400" dirty="0">
                <a:solidFill>
                  <a:srgbClr val="4F6228"/>
                </a:solidFill>
              </a:rPr>
              <a:t>George Lambert, </a:t>
            </a:r>
            <a:r>
              <a:rPr lang="en-US" sz="1400" i="1" dirty="0">
                <a:solidFill>
                  <a:srgbClr val="4F6228"/>
                </a:solidFill>
              </a:rPr>
              <a:t>Thea Proctor</a:t>
            </a:r>
            <a:r>
              <a:rPr lang="en-US" sz="1400" dirty="0">
                <a:solidFill>
                  <a:srgbClr val="4F6228"/>
                </a:solidFill>
              </a:rPr>
              <a:t>, 1905</a:t>
            </a:r>
            <a:endParaRPr lang="en-AU" sz="1400" dirty="0">
              <a:solidFill>
                <a:srgbClr val="4F6228"/>
              </a:solidFill>
            </a:endParaRPr>
          </a:p>
        </p:txBody>
      </p:sp>
      <p:pic>
        <p:nvPicPr>
          <p:cNvPr id="7" name="Picture 6">
            <a:extLst>
              <a:ext uri="{FF2B5EF4-FFF2-40B4-BE49-F238E27FC236}">
                <a16:creationId xmlns:a16="http://schemas.microsoft.com/office/drawing/2014/main" id="{BA9DA592-658A-7B45-0ADC-BEEFAD30C332}"/>
              </a:ext>
            </a:extLst>
          </p:cNvPr>
          <p:cNvPicPr>
            <a:picLocks noChangeAspect="1"/>
          </p:cNvPicPr>
          <p:nvPr/>
        </p:nvPicPr>
        <p:blipFill>
          <a:blip r:embed="rId2"/>
          <a:stretch>
            <a:fillRect/>
          </a:stretch>
        </p:blipFill>
        <p:spPr>
          <a:xfrm>
            <a:off x="3995936" y="474345"/>
            <a:ext cx="4458322" cy="5572903"/>
          </a:xfrm>
          <a:prstGeom prst="rect">
            <a:avLst/>
          </a:prstGeom>
        </p:spPr>
      </p:pic>
    </p:spTree>
    <p:extLst>
      <p:ext uri="{BB962C8B-B14F-4D97-AF65-F5344CB8AC3E}">
        <p14:creationId xmlns:p14="http://schemas.microsoft.com/office/powerpoint/2010/main" val="390438596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631E3D-DF25-A214-D2CC-1AA520008F8D}"/>
              </a:ext>
            </a:extLst>
          </p:cNvPr>
          <p:cNvSpPr txBox="1"/>
          <p:nvPr/>
        </p:nvSpPr>
        <p:spPr>
          <a:xfrm>
            <a:off x="395536" y="620688"/>
            <a:ext cx="3384376" cy="4801314"/>
          </a:xfrm>
          <a:prstGeom prst="rect">
            <a:avLst/>
          </a:prstGeom>
          <a:noFill/>
        </p:spPr>
        <p:txBody>
          <a:bodyPr wrap="square">
            <a:spAutoFit/>
          </a:bodyPr>
          <a:lstStyle/>
          <a:p>
            <a:r>
              <a:rPr lang="en-US" b="0" i="0" dirty="0">
                <a:solidFill>
                  <a:srgbClr val="4F6228"/>
                </a:solidFill>
                <a:effectLst/>
                <a:latin typeface="+mj-lt"/>
              </a:rPr>
              <a:t>In December 1917 he was appointed an official war artist, A.I.F., with the honorary rank of lieutenant, and commissioned to execute twenty-five sketches and to paint 'The Charge of the Light Horse at Beersheba' on 31 October 1917.</a:t>
            </a:r>
          </a:p>
          <a:p>
            <a:endParaRPr lang="en-US" dirty="0">
              <a:solidFill>
                <a:srgbClr val="4F6228"/>
              </a:solidFill>
              <a:latin typeface="+mj-lt"/>
            </a:endParaRPr>
          </a:p>
          <a:p>
            <a:r>
              <a:rPr lang="en-US" b="0" i="0" dirty="0">
                <a:solidFill>
                  <a:srgbClr val="4F6228"/>
                </a:solidFill>
                <a:effectLst/>
                <a:latin typeface="+mj-lt"/>
              </a:rPr>
              <a:t>In January 1919, as honorary captain, he visited Gallipoli on the historical mission with </a:t>
            </a:r>
            <a:r>
              <a:rPr lang="en-US" b="0" strike="noStrike" dirty="0">
                <a:solidFill>
                  <a:srgbClr val="4F6228"/>
                </a:solidFill>
                <a:effectLst/>
                <a:latin typeface="+mj-lt"/>
              </a:rPr>
              <a:t>Charles Bean</a:t>
            </a:r>
            <a:r>
              <a:rPr lang="en-US" b="0" i="0" dirty="0">
                <a:solidFill>
                  <a:srgbClr val="4F6228"/>
                </a:solidFill>
                <a:effectLst/>
                <a:latin typeface="+mj-lt"/>
              </a:rPr>
              <a:t>, who noted that Lambert </a:t>
            </a:r>
            <a:r>
              <a:rPr lang="en-US" b="0" i="1" dirty="0">
                <a:solidFill>
                  <a:srgbClr val="4F6228"/>
                </a:solidFill>
                <a:effectLst/>
                <a:latin typeface="+mj-lt"/>
              </a:rPr>
              <a:t>'was, I think, more sensitive than the rest of us to the tragedy — or at any rate the horror — of Anzac</a:t>
            </a:r>
            <a:r>
              <a:rPr lang="en-US" b="0" i="0" dirty="0">
                <a:solidFill>
                  <a:srgbClr val="4F6228"/>
                </a:solidFill>
                <a:effectLst/>
                <a:latin typeface="+mj-lt"/>
              </a:rPr>
              <a:t>'. </a:t>
            </a:r>
            <a:endParaRPr lang="en-AU" dirty="0">
              <a:solidFill>
                <a:srgbClr val="4F6228"/>
              </a:solidFill>
              <a:latin typeface="+mj-lt"/>
            </a:endParaRPr>
          </a:p>
        </p:txBody>
      </p:sp>
      <p:pic>
        <p:nvPicPr>
          <p:cNvPr id="5" name="Picture 4">
            <a:extLst>
              <a:ext uri="{FF2B5EF4-FFF2-40B4-BE49-F238E27FC236}">
                <a16:creationId xmlns:a16="http://schemas.microsoft.com/office/drawing/2014/main" id="{3F33AB1E-25FB-701F-2E31-1B398EB2423F}"/>
              </a:ext>
            </a:extLst>
          </p:cNvPr>
          <p:cNvPicPr>
            <a:picLocks noChangeAspect="1"/>
          </p:cNvPicPr>
          <p:nvPr/>
        </p:nvPicPr>
        <p:blipFill rotWithShape="1">
          <a:blip r:embed="rId2"/>
          <a:srcRect t="196"/>
          <a:stretch/>
        </p:blipFill>
        <p:spPr>
          <a:xfrm>
            <a:off x="3779912" y="169730"/>
            <a:ext cx="5260782" cy="6518539"/>
          </a:xfrm>
          <a:prstGeom prst="rect">
            <a:avLst/>
          </a:prstGeom>
        </p:spPr>
      </p:pic>
      <p:sp>
        <p:nvSpPr>
          <p:cNvPr id="7" name="TextBox 6">
            <a:extLst>
              <a:ext uri="{FF2B5EF4-FFF2-40B4-BE49-F238E27FC236}">
                <a16:creationId xmlns:a16="http://schemas.microsoft.com/office/drawing/2014/main" id="{86C430AD-3AC6-97DD-86A1-7B1261920FCC}"/>
              </a:ext>
            </a:extLst>
          </p:cNvPr>
          <p:cNvSpPr txBox="1"/>
          <p:nvPr/>
        </p:nvSpPr>
        <p:spPr>
          <a:xfrm>
            <a:off x="323528" y="5914146"/>
            <a:ext cx="3168352" cy="523220"/>
          </a:xfrm>
          <a:prstGeom prst="rect">
            <a:avLst/>
          </a:prstGeom>
          <a:noFill/>
        </p:spPr>
        <p:txBody>
          <a:bodyPr wrap="square">
            <a:spAutoFit/>
          </a:bodyPr>
          <a:lstStyle/>
          <a:p>
            <a:r>
              <a:rPr lang="en-US" sz="1400" dirty="0"/>
              <a:t>George Lambert, </a:t>
            </a:r>
            <a:r>
              <a:rPr lang="en-US" sz="1400" i="1" dirty="0"/>
              <a:t>A Sergeant of the Light Horse</a:t>
            </a:r>
            <a:r>
              <a:rPr lang="en-US" sz="1400" dirty="0"/>
              <a:t>, 1920</a:t>
            </a:r>
            <a:endParaRPr lang="en-AU" sz="1400" dirty="0"/>
          </a:p>
        </p:txBody>
      </p:sp>
    </p:spTree>
    <p:extLst>
      <p:ext uri="{BB962C8B-B14F-4D97-AF65-F5344CB8AC3E}">
        <p14:creationId xmlns:p14="http://schemas.microsoft.com/office/powerpoint/2010/main" val="156911342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3F97EF-991F-A882-AA6C-D2EF521B1A09}"/>
              </a:ext>
            </a:extLst>
          </p:cNvPr>
          <p:cNvSpPr txBox="1"/>
          <p:nvPr/>
        </p:nvSpPr>
        <p:spPr>
          <a:xfrm>
            <a:off x="467544" y="230742"/>
            <a:ext cx="6480720" cy="677108"/>
          </a:xfrm>
          <a:prstGeom prst="rect">
            <a:avLst/>
          </a:prstGeom>
          <a:noFill/>
        </p:spPr>
        <p:txBody>
          <a:bodyPr wrap="square" rtlCol="0">
            <a:spAutoFit/>
          </a:bodyPr>
          <a:lstStyle/>
          <a:p>
            <a:r>
              <a:rPr lang="en-AU" sz="2000" b="1" dirty="0"/>
              <a:t>Dora </a:t>
            </a:r>
            <a:r>
              <a:rPr lang="en-AU" sz="2000" b="1" dirty="0" err="1"/>
              <a:t>Meeson</a:t>
            </a:r>
            <a:r>
              <a:rPr lang="en-AU" sz="2000" b="1" dirty="0"/>
              <a:t> </a:t>
            </a:r>
            <a:r>
              <a:rPr lang="en-AU" dirty="0">
                <a:solidFill>
                  <a:srgbClr val="4F6228"/>
                </a:solidFill>
                <a:effectLst/>
                <a:latin typeface="+mj-lt"/>
              </a:rPr>
              <a:t>(1869–1955)</a:t>
            </a:r>
          </a:p>
          <a:p>
            <a:endParaRPr lang="en-AU" dirty="0"/>
          </a:p>
        </p:txBody>
      </p:sp>
      <p:sp>
        <p:nvSpPr>
          <p:cNvPr id="3" name="TextBox 2">
            <a:extLst>
              <a:ext uri="{FF2B5EF4-FFF2-40B4-BE49-F238E27FC236}">
                <a16:creationId xmlns:a16="http://schemas.microsoft.com/office/drawing/2014/main" id="{60CFE317-3BD2-C484-2E3C-DAAF0E0F3220}"/>
              </a:ext>
            </a:extLst>
          </p:cNvPr>
          <p:cNvSpPr txBox="1"/>
          <p:nvPr/>
        </p:nvSpPr>
        <p:spPr>
          <a:xfrm>
            <a:off x="467544" y="764704"/>
            <a:ext cx="7992888" cy="923330"/>
          </a:xfrm>
          <a:prstGeom prst="rect">
            <a:avLst/>
          </a:prstGeom>
          <a:noFill/>
        </p:spPr>
        <p:txBody>
          <a:bodyPr wrap="square" rtlCol="0">
            <a:spAutoFit/>
          </a:bodyPr>
          <a:lstStyle/>
          <a:p>
            <a:r>
              <a:rPr lang="en-US" b="0" i="0" dirty="0" err="1">
                <a:solidFill>
                  <a:srgbClr val="4F6228"/>
                </a:solidFill>
                <a:effectLst/>
                <a:latin typeface="+mj-lt"/>
              </a:rPr>
              <a:t>Meeson</a:t>
            </a:r>
            <a:r>
              <a:rPr lang="en-US" b="0" i="0" dirty="0">
                <a:solidFill>
                  <a:srgbClr val="4F6228"/>
                </a:solidFill>
                <a:effectLst/>
                <a:latin typeface="+mj-lt"/>
              </a:rPr>
              <a:t> studied art at the </a:t>
            </a:r>
            <a:r>
              <a:rPr lang="en-US" b="1" i="0" dirty="0">
                <a:solidFill>
                  <a:srgbClr val="4F6228"/>
                </a:solidFill>
                <a:effectLst/>
                <a:latin typeface="+mj-lt"/>
              </a:rPr>
              <a:t>National Gallery School</a:t>
            </a:r>
            <a:r>
              <a:rPr lang="en-US" b="0" i="0" dirty="0">
                <a:solidFill>
                  <a:srgbClr val="4F6228"/>
                </a:solidFill>
                <a:effectLst/>
                <a:latin typeface="+mj-lt"/>
              </a:rPr>
              <a:t>, Melbourne, the </a:t>
            </a:r>
            <a:r>
              <a:rPr lang="en-US" b="1" i="0" dirty="0" err="1">
                <a:solidFill>
                  <a:srgbClr val="4F6228"/>
                </a:solidFill>
                <a:effectLst/>
                <a:latin typeface="+mj-lt"/>
              </a:rPr>
              <a:t>Academie</a:t>
            </a:r>
            <a:r>
              <a:rPr lang="en-US" b="1" i="0" dirty="0">
                <a:solidFill>
                  <a:srgbClr val="4F6228"/>
                </a:solidFill>
                <a:effectLst/>
                <a:latin typeface="+mj-lt"/>
              </a:rPr>
              <a:t> Julian </a:t>
            </a:r>
            <a:r>
              <a:rPr lang="en-US" b="0" i="0" dirty="0">
                <a:solidFill>
                  <a:srgbClr val="4F6228"/>
                </a:solidFill>
                <a:effectLst/>
                <a:latin typeface="+mj-lt"/>
              </a:rPr>
              <a:t>in Paris under Benjamin Constant and Laurens and </a:t>
            </a:r>
            <a:r>
              <a:rPr lang="en-US" b="1" i="0" dirty="0">
                <a:solidFill>
                  <a:srgbClr val="4F6228"/>
                </a:solidFill>
                <a:effectLst/>
                <a:latin typeface="+mj-lt"/>
              </a:rPr>
              <a:t>Slade School of Art</a:t>
            </a:r>
            <a:r>
              <a:rPr lang="en-US" b="0" i="0" dirty="0">
                <a:solidFill>
                  <a:srgbClr val="4F6228"/>
                </a:solidFill>
                <a:effectLst/>
                <a:latin typeface="+mj-lt"/>
              </a:rPr>
              <a:t>, London.</a:t>
            </a:r>
            <a:endParaRPr lang="en-AU" dirty="0">
              <a:solidFill>
                <a:srgbClr val="4F6228"/>
              </a:solidFill>
              <a:latin typeface="+mj-lt"/>
            </a:endParaRPr>
          </a:p>
        </p:txBody>
      </p:sp>
      <p:sp>
        <p:nvSpPr>
          <p:cNvPr id="4" name="TextBox 3">
            <a:extLst>
              <a:ext uri="{FF2B5EF4-FFF2-40B4-BE49-F238E27FC236}">
                <a16:creationId xmlns:a16="http://schemas.microsoft.com/office/drawing/2014/main" id="{71408CDB-FF81-7E6A-4693-FE8360AD1ACE}"/>
              </a:ext>
            </a:extLst>
          </p:cNvPr>
          <p:cNvSpPr txBox="1"/>
          <p:nvPr/>
        </p:nvSpPr>
        <p:spPr>
          <a:xfrm>
            <a:off x="490260" y="2180830"/>
            <a:ext cx="2741037" cy="2862322"/>
          </a:xfrm>
          <a:prstGeom prst="rect">
            <a:avLst/>
          </a:prstGeom>
          <a:noFill/>
        </p:spPr>
        <p:txBody>
          <a:bodyPr wrap="square" rtlCol="0">
            <a:spAutoFit/>
          </a:bodyPr>
          <a:lstStyle/>
          <a:p>
            <a:r>
              <a:rPr lang="en-AU" dirty="0"/>
              <a:t>She </a:t>
            </a:r>
            <a:r>
              <a:rPr lang="en-US" b="0" i="0" dirty="0">
                <a:solidFill>
                  <a:srgbClr val="4F6228"/>
                </a:solidFill>
                <a:effectLst/>
                <a:latin typeface="Source Sans Pro" panose="020B0503030403020204" pitchFamily="34" charset="0"/>
              </a:rPr>
              <a:t>established herself </a:t>
            </a:r>
            <a:r>
              <a:rPr lang="en-US" dirty="0">
                <a:solidFill>
                  <a:srgbClr val="4F6228"/>
                </a:solidFill>
                <a:latin typeface="Source Sans Pro" panose="020B0503030403020204" pitchFamily="34" charset="0"/>
              </a:rPr>
              <a:t>(with artist husband George James  Coates</a:t>
            </a:r>
            <a:r>
              <a:rPr lang="en-US" b="0" i="0" dirty="0">
                <a:solidFill>
                  <a:srgbClr val="4F6228"/>
                </a:solidFill>
                <a:effectLst/>
                <a:latin typeface="Source Sans Pro" panose="020B0503030403020204" pitchFamily="34" charset="0"/>
              </a:rPr>
              <a:t>) in Chelsea in 1903 where they became members of an extensive circle of Australian expatriate artists,  including</a:t>
            </a:r>
          </a:p>
          <a:p>
            <a:r>
              <a:rPr lang="en-AU" b="0" i="0" dirty="0">
                <a:solidFill>
                  <a:srgbClr val="4F6228"/>
                </a:solidFill>
                <a:effectLst/>
                <a:latin typeface="+mj-lt"/>
              </a:rPr>
              <a:t>Tom Roberts and</a:t>
            </a:r>
          </a:p>
          <a:p>
            <a:r>
              <a:rPr lang="en-AU" b="0" i="0" dirty="0">
                <a:solidFill>
                  <a:srgbClr val="4F6228"/>
                </a:solidFill>
                <a:effectLst/>
                <a:latin typeface="+mj-lt"/>
              </a:rPr>
              <a:t>George Lambert. </a:t>
            </a:r>
            <a:endParaRPr lang="en-AU" dirty="0">
              <a:solidFill>
                <a:srgbClr val="4F6228"/>
              </a:solidFill>
              <a:latin typeface="+mj-lt"/>
            </a:endParaRPr>
          </a:p>
        </p:txBody>
      </p:sp>
      <p:sp>
        <p:nvSpPr>
          <p:cNvPr id="6" name="TextBox 5">
            <a:extLst>
              <a:ext uri="{FF2B5EF4-FFF2-40B4-BE49-F238E27FC236}">
                <a16:creationId xmlns:a16="http://schemas.microsoft.com/office/drawing/2014/main" id="{A6137D4F-8846-2211-36C7-E53E8EB6E2DD}"/>
              </a:ext>
            </a:extLst>
          </p:cNvPr>
          <p:cNvSpPr txBox="1"/>
          <p:nvPr/>
        </p:nvSpPr>
        <p:spPr>
          <a:xfrm>
            <a:off x="539552" y="6097142"/>
            <a:ext cx="2808312" cy="523220"/>
          </a:xfrm>
          <a:prstGeom prst="rect">
            <a:avLst/>
          </a:prstGeom>
          <a:noFill/>
        </p:spPr>
        <p:txBody>
          <a:bodyPr wrap="square">
            <a:spAutoFit/>
          </a:bodyPr>
          <a:lstStyle/>
          <a:p>
            <a:r>
              <a:rPr lang="en-US" sz="1400" dirty="0"/>
              <a:t>Dora </a:t>
            </a:r>
            <a:r>
              <a:rPr lang="en-US" sz="1400" dirty="0" err="1"/>
              <a:t>Meeson</a:t>
            </a:r>
            <a:r>
              <a:rPr lang="en-US" sz="1400" dirty="0"/>
              <a:t>, </a:t>
            </a:r>
            <a:r>
              <a:rPr lang="en-US" sz="1400" i="1" dirty="0"/>
              <a:t>Thames at Chelsea Reach</a:t>
            </a:r>
            <a:r>
              <a:rPr lang="en-US" sz="1400" dirty="0"/>
              <a:t>, c1913</a:t>
            </a:r>
            <a:endParaRPr lang="en-AU" sz="1400" dirty="0"/>
          </a:p>
        </p:txBody>
      </p:sp>
      <p:pic>
        <p:nvPicPr>
          <p:cNvPr id="10" name="Picture 9">
            <a:extLst>
              <a:ext uri="{FF2B5EF4-FFF2-40B4-BE49-F238E27FC236}">
                <a16:creationId xmlns:a16="http://schemas.microsoft.com/office/drawing/2014/main" id="{133C3488-1453-12DA-8215-0C6924AAD5E6}"/>
              </a:ext>
            </a:extLst>
          </p:cNvPr>
          <p:cNvPicPr>
            <a:picLocks noChangeAspect="1"/>
          </p:cNvPicPr>
          <p:nvPr/>
        </p:nvPicPr>
        <p:blipFill rotWithShape="1">
          <a:blip r:embed="rId2"/>
          <a:srcRect l="25070"/>
          <a:stretch/>
        </p:blipFill>
        <p:spPr>
          <a:xfrm>
            <a:off x="3231298" y="1695591"/>
            <a:ext cx="5804326" cy="4752023"/>
          </a:xfrm>
          <a:prstGeom prst="rect">
            <a:avLst/>
          </a:prstGeom>
        </p:spPr>
      </p:pic>
    </p:spTree>
    <p:extLst>
      <p:ext uri="{BB962C8B-B14F-4D97-AF65-F5344CB8AC3E}">
        <p14:creationId xmlns:p14="http://schemas.microsoft.com/office/powerpoint/2010/main" val="185296557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93C9B0-0C10-0770-4E6B-4C4FD32C753E}"/>
              </a:ext>
            </a:extLst>
          </p:cNvPr>
          <p:cNvPicPr>
            <a:picLocks noChangeAspect="1"/>
          </p:cNvPicPr>
          <p:nvPr/>
        </p:nvPicPr>
        <p:blipFill>
          <a:blip r:embed="rId2"/>
          <a:stretch>
            <a:fillRect/>
          </a:stretch>
        </p:blipFill>
        <p:spPr>
          <a:xfrm>
            <a:off x="5004048" y="476672"/>
            <a:ext cx="3915321" cy="5572903"/>
          </a:xfrm>
          <a:prstGeom prst="rect">
            <a:avLst/>
          </a:prstGeom>
        </p:spPr>
      </p:pic>
      <p:sp>
        <p:nvSpPr>
          <p:cNvPr id="5" name="TextBox 4">
            <a:extLst>
              <a:ext uri="{FF2B5EF4-FFF2-40B4-BE49-F238E27FC236}">
                <a16:creationId xmlns:a16="http://schemas.microsoft.com/office/drawing/2014/main" id="{96400F40-82DD-1A7C-E797-CD15A1D4E199}"/>
              </a:ext>
            </a:extLst>
          </p:cNvPr>
          <p:cNvSpPr txBox="1"/>
          <p:nvPr/>
        </p:nvSpPr>
        <p:spPr>
          <a:xfrm>
            <a:off x="4860032" y="6227439"/>
            <a:ext cx="4572000" cy="307777"/>
          </a:xfrm>
          <a:prstGeom prst="rect">
            <a:avLst/>
          </a:prstGeom>
          <a:noFill/>
        </p:spPr>
        <p:txBody>
          <a:bodyPr wrap="square">
            <a:spAutoFit/>
          </a:bodyPr>
          <a:lstStyle/>
          <a:p>
            <a:r>
              <a:rPr lang="en-AU" sz="1400" dirty="0"/>
              <a:t>Dora </a:t>
            </a:r>
            <a:r>
              <a:rPr lang="en-AU" sz="1400" dirty="0" err="1"/>
              <a:t>Meeson</a:t>
            </a:r>
            <a:r>
              <a:rPr lang="en-AU" sz="1400" dirty="0"/>
              <a:t>, </a:t>
            </a:r>
            <a:r>
              <a:rPr lang="en-AU" sz="1400" i="1" dirty="0"/>
              <a:t>Thames, London</a:t>
            </a:r>
          </a:p>
        </p:txBody>
      </p:sp>
      <p:sp>
        <p:nvSpPr>
          <p:cNvPr id="7" name="TextBox 6">
            <a:extLst>
              <a:ext uri="{FF2B5EF4-FFF2-40B4-BE49-F238E27FC236}">
                <a16:creationId xmlns:a16="http://schemas.microsoft.com/office/drawing/2014/main" id="{51BCF49A-3601-1B1E-101C-D60C982A50ED}"/>
              </a:ext>
            </a:extLst>
          </p:cNvPr>
          <p:cNvSpPr txBox="1"/>
          <p:nvPr/>
        </p:nvSpPr>
        <p:spPr>
          <a:xfrm>
            <a:off x="323528" y="764704"/>
            <a:ext cx="3672409" cy="3693319"/>
          </a:xfrm>
          <a:prstGeom prst="rect">
            <a:avLst/>
          </a:prstGeom>
          <a:noFill/>
        </p:spPr>
        <p:txBody>
          <a:bodyPr wrap="square">
            <a:spAutoFit/>
          </a:bodyPr>
          <a:lstStyle/>
          <a:p>
            <a:r>
              <a:rPr lang="en-US" b="0" i="0" dirty="0">
                <a:solidFill>
                  <a:srgbClr val="4F6228"/>
                </a:solidFill>
                <a:effectLst/>
                <a:latin typeface="+mj-lt"/>
              </a:rPr>
              <a:t>In 1921, </a:t>
            </a:r>
            <a:r>
              <a:rPr lang="en-US" b="0" i="0" dirty="0" err="1">
                <a:solidFill>
                  <a:srgbClr val="4F6228"/>
                </a:solidFill>
                <a:effectLst/>
                <a:latin typeface="+mj-lt"/>
              </a:rPr>
              <a:t>Meeson</a:t>
            </a:r>
            <a:r>
              <a:rPr lang="en-US" b="0" i="0" dirty="0">
                <a:solidFill>
                  <a:srgbClr val="4F6228"/>
                </a:solidFill>
                <a:effectLst/>
                <a:latin typeface="+mj-lt"/>
              </a:rPr>
              <a:t> returned to Australia, where she held multiple exhibitions in Melbourne and other cities. </a:t>
            </a:r>
          </a:p>
          <a:p>
            <a:endParaRPr lang="en-US" dirty="0">
              <a:solidFill>
                <a:srgbClr val="4F6228"/>
              </a:solidFill>
              <a:latin typeface="+mj-lt"/>
            </a:endParaRPr>
          </a:p>
          <a:p>
            <a:r>
              <a:rPr lang="en-US" b="0" i="0" dirty="0">
                <a:solidFill>
                  <a:srgbClr val="4F6228"/>
                </a:solidFill>
                <a:effectLst/>
                <a:latin typeface="+mj-lt"/>
              </a:rPr>
              <a:t>She discovered that her English scenes of the Thames sold very well in Australia, while her Australian scenes sold equally well back in England, and obligingly completed a whole series of Australian landscapes while touring Victoria, before the couple returned to England.</a:t>
            </a:r>
            <a:endParaRPr lang="en-AU" dirty="0">
              <a:solidFill>
                <a:srgbClr val="4F6228"/>
              </a:solidFill>
              <a:latin typeface="+mj-lt"/>
            </a:endParaRPr>
          </a:p>
        </p:txBody>
      </p:sp>
    </p:spTree>
    <p:extLst>
      <p:ext uri="{BB962C8B-B14F-4D97-AF65-F5344CB8AC3E}">
        <p14:creationId xmlns:p14="http://schemas.microsoft.com/office/powerpoint/2010/main" val="8695986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595F30-6C0D-DE9E-05BA-4E4C5C6D56AE}"/>
              </a:ext>
            </a:extLst>
          </p:cNvPr>
          <p:cNvPicPr>
            <a:picLocks noChangeAspect="1"/>
          </p:cNvPicPr>
          <p:nvPr/>
        </p:nvPicPr>
        <p:blipFill>
          <a:blip r:embed="rId2"/>
          <a:stretch>
            <a:fillRect/>
          </a:stretch>
        </p:blipFill>
        <p:spPr>
          <a:xfrm>
            <a:off x="4912593" y="883438"/>
            <a:ext cx="3890814" cy="5728994"/>
          </a:xfrm>
          <a:prstGeom prst="rect">
            <a:avLst/>
          </a:prstGeom>
        </p:spPr>
      </p:pic>
      <p:sp>
        <p:nvSpPr>
          <p:cNvPr id="5" name="TextBox 4">
            <a:extLst>
              <a:ext uri="{FF2B5EF4-FFF2-40B4-BE49-F238E27FC236}">
                <a16:creationId xmlns:a16="http://schemas.microsoft.com/office/drawing/2014/main" id="{63498041-7833-E3C7-63DE-8F55DF8DED20}"/>
              </a:ext>
            </a:extLst>
          </p:cNvPr>
          <p:cNvSpPr txBox="1"/>
          <p:nvPr/>
        </p:nvSpPr>
        <p:spPr>
          <a:xfrm>
            <a:off x="340593" y="6309320"/>
            <a:ext cx="4572000" cy="307777"/>
          </a:xfrm>
          <a:prstGeom prst="rect">
            <a:avLst/>
          </a:prstGeom>
          <a:noFill/>
        </p:spPr>
        <p:txBody>
          <a:bodyPr wrap="square">
            <a:spAutoFit/>
          </a:bodyPr>
          <a:lstStyle/>
          <a:p>
            <a:r>
              <a:rPr lang="en-AU" sz="1400" dirty="0"/>
              <a:t>Dora </a:t>
            </a:r>
            <a:r>
              <a:rPr lang="en-AU" sz="1400" dirty="0" err="1"/>
              <a:t>Meeson</a:t>
            </a:r>
            <a:r>
              <a:rPr lang="en-AU" sz="1400" dirty="0"/>
              <a:t>, </a:t>
            </a:r>
            <a:r>
              <a:rPr lang="en-AU" sz="1400" i="1" dirty="0"/>
              <a:t>In a Chelsea Garden, </a:t>
            </a:r>
            <a:r>
              <a:rPr lang="en-AU" sz="1400" dirty="0"/>
              <a:t>1912</a:t>
            </a:r>
          </a:p>
        </p:txBody>
      </p:sp>
      <p:sp>
        <p:nvSpPr>
          <p:cNvPr id="7" name="TextBox 6">
            <a:extLst>
              <a:ext uri="{FF2B5EF4-FFF2-40B4-BE49-F238E27FC236}">
                <a16:creationId xmlns:a16="http://schemas.microsoft.com/office/drawing/2014/main" id="{982F21EA-ECD4-BBED-17E6-23E8E7A757E7}"/>
              </a:ext>
            </a:extLst>
          </p:cNvPr>
          <p:cNvSpPr txBox="1"/>
          <p:nvPr/>
        </p:nvSpPr>
        <p:spPr>
          <a:xfrm>
            <a:off x="340593" y="5939988"/>
            <a:ext cx="4572000" cy="307777"/>
          </a:xfrm>
          <a:prstGeom prst="rect">
            <a:avLst/>
          </a:prstGeom>
          <a:noFill/>
        </p:spPr>
        <p:txBody>
          <a:bodyPr wrap="square">
            <a:spAutoFit/>
          </a:bodyPr>
          <a:lstStyle/>
          <a:p>
            <a:r>
              <a:rPr lang="en-US" sz="1400" dirty="0"/>
              <a:t>Dora </a:t>
            </a:r>
            <a:r>
              <a:rPr lang="en-US" sz="1400" dirty="0" err="1"/>
              <a:t>Meeson</a:t>
            </a:r>
            <a:r>
              <a:rPr lang="en-US" sz="1400" dirty="0"/>
              <a:t>, </a:t>
            </a:r>
            <a:r>
              <a:rPr lang="en-US" sz="1400" i="1" dirty="0"/>
              <a:t>Woman in Profile</a:t>
            </a:r>
            <a:r>
              <a:rPr lang="en-US" sz="1400" dirty="0"/>
              <a:t>, 1917</a:t>
            </a:r>
            <a:endParaRPr lang="en-AU" sz="1400" dirty="0"/>
          </a:p>
        </p:txBody>
      </p:sp>
      <p:pic>
        <p:nvPicPr>
          <p:cNvPr id="9" name="Picture 8">
            <a:extLst>
              <a:ext uri="{FF2B5EF4-FFF2-40B4-BE49-F238E27FC236}">
                <a16:creationId xmlns:a16="http://schemas.microsoft.com/office/drawing/2014/main" id="{D3C116F7-DCCD-4653-A5E6-ADD657DEF99E}"/>
              </a:ext>
            </a:extLst>
          </p:cNvPr>
          <p:cNvPicPr>
            <a:picLocks noChangeAspect="1"/>
          </p:cNvPicPr>
          <p:nvPr/>
        </p:nvPicPr>
        <p:blipFill>
          <a:blip r:embed="rId3"/>
          <a:stretch>
            <a:fillRect/>
          </a:stretch>
        </p:blipFill>
        <p:spPr>
          <a:xfrm>
            <a:off x="304690" y="913053"/>
            <a:ext cx="4196003" cy="4849818"/>
          </a:xfrm>
          <a:prstGeom prst="rect">
            <a:avLst/>
          </a:prstGeom>
        </p:spPr>
      </p:pic>
    </p:spTree>
    <p:extLst>
      <p:ext uri="{BB962C8B-B14F-4D97-AF65-F5344CB8AC3E}">
        <p14:creationId xmlns:p14="http://schemas.microsoft.com/office/powerpoint/2010/main" val="252765123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4351744-A041-111F-5652-AFD40F230FE8}"/>
              </a:ext>
            </a:extLst>
          </p:cNvPr>
          <p:cNvSpPr txBox="1"/>
          <p:nvPr/>
        </p:nvSpPr>
        <p:spPr>
          <a:xfrm>
            <a:off x="395941" y="135596"/>
            <a:ext cx="8532440" cy="923330"/>
          </a:xfrm>
          <a:prstGeom prst="rect">
            <a:avLst/>
          </a:prstGeom>
          <a:noFill/>
        </p:spPr>
        <p:txBody>
          <a:bodyPr wrap="square">
            <a:spAutoFit/>
          </a:bodyPr>
          <a:lstStyle/>
          <a:p>
            <a:r>
              <a:rPr lang="en-US" b="0" i="0" dirty="0">
                <a:solidFill>
                  <a:srgbClr val="4F6228"/>
                </a:solidFill>
                <a:effectLst/>
                <a:latin typeface="+mj-lt"/>
              </a:rPr>
              <a:t>Her work is in UK collections including the </a:t>
            </a:r>
            <a:r>
              <a:rPr lang="en-US" b="1" i="0" dirty="0">
                <a:solidFill>
                  <a:srgbClr val="4F6228"/>
                </a:solidFill>
                <a:effectLst/>
                <a:latin typeface="+mj-lt"/>
              </a:rPr>
              <a:t>Imperial War Museum</a:t>
            </a:r>
            <a:r>
              <a:rPr lang="en-US" b="0" i="0" dirty="0">
                <a:solidFill>
                  <a:srgbClr val="4F6228"/>
                </a:solidFill>
                <a:effectLst/>
                <a:latin typeface="+mj-lt"/>
              </a:rPr>
              <a:t>, the </a:t>
            </a:r>
            <a:r>
              <a:rPr lang="en-US" b="1" i="0" dirty="0">
                <a:solidFill>
                  <a:srgbClr val="4F6228"/>
                </a:solidFill>
                <a:effectLst/>
                <a:latin typeface="+mj-lt"/>
              </a:rPr>
              <a:t>Museum of London Docklands</a:t>
            </a:r>
            <a:r>
              <a:rPr lang="en-US" b="0" i="0" dirty="0">
                <a:solidFill>
                  <a:srgbClr val="4F6228"/>
                </a:solidFill>
                <a:effectLst/>
                <a:latin typeface="+mj-lt"/>
              </a:rPr>
              <a:t>, and the </a:t>
            </a:r>
            <a:r>
              <a:rPr lang="en-US" b="1" i="0" dirty="0">
                <a:solidFill>
                  <a:srgbClr val="4F6228"/>
                </a:solidFill>
                <a:effectLst/>
                <a:latin typeface="+mj-lt"/>
              </a:rPr>
              <a:t>National Army Museum</a:t>
            </a:r>
            <a:r>
              <a:rPr lang="en-US" b="0" i="0" dirty="0">
                <a:solidFill>
                  <a:srgbClr val="4F6228"/>
                </a:solidFill>
                <a:effectLst/>
                <a:latin typeface="+mj-lt"/>
              </a:rPr>
              <a:t>, and extensively represented in Australian collections including in the </a:t>
            </a:r>
            <a:r>
              <a:rPr lang="en-US" b="1" i="0" dirty="0">
                <a:solidFill>
                  <a:srgbClr val="4F6228"/>
                </a:solidFill>
                <a:effectLst/>
                <a:latin typeface="+mj-lt"/>
              </a:rPr>
              <a:t>Art Gallery of New South Wales</a:t>
            </a:r>
            <a:r>
              <a:rPr lang="en-US" b="0" i="0" dirty="0">
                <a:solidFill>
                  <a:srgbClr val="4F6228"/>
                </a:solidFill>
                <a:effectLst/>
                <a:latin typeface="+mj-lt"/>
              </a:rPr>
              <a:t>, Sydney.</a:t>
            </a:r>
            <a:endParaRPr lang="en-AU" dirty="0">
              <a:solidFill>
                <a:srgbClr val="4F6228"/>
              </a:solidFill>
              <a:latin typeface="+mj-lt"/>
            </a:endParaRPr>
          </a:p>
        </p:txBody>
      </p:sp>
      <p:sp>
        <p:nvSpPr>
          <p:cNvPr id="5" name="TextBox 4">
            <a:extLst>
              <a:ext uri="{FF2B5EF4-FFF2-40B4-BE49-F238E27FC236}">
                <a16:creationId xmlns:a16="http://schemas.microsoft.com/office/drawing/2014/main" id="{62ED5A16-D43F-4282-2972-60AF5B25BB93}"/>
              </a:ext>
            </a:extLst>
          </p:cNvPr>
          <p:cNvSpPr txBox="1"/>
          <p:nvPr/>
        </p:nvSpPr>
        <p:spPr>
          <a:xfrm>
            <a:off x="395536" y="6000328"/>
            <a:ext cx="8532440" cy="523220"/>
          </a:xfrm>
          <a:prstGeom prst="rect">
            <a:avLst/>
          </a:prstGeom>
          <a:noFill/>
        </p:spPr>
        <p:txBody>
          <a:bodyPr wrap="square">
            <a:spAutoFit/>
          </a:bodyPr>
          <a:lstStyle/>
          <a:p>
            <a:r>
              <a:rPr lang="en-US" sz="1400" dirty="0"/>
              <a:t>Dora </a:t>
            </a:r>
            <a:r>
              <a:rPr lang="en-US" sz="1400" dirty="0" err="1"/>
              <a:t>Meeson</a:t>
            </a:r>
            <a:r>
              <a:rPr lang="en-US" sz="1400" dirty="0"/>
              <a:t>, </a:t>
            </a:r>
            <a:r>
              <a:rPr lang="en-US" sz="1400" i="1" dirty="0"/>
              <a:t>Members of the Queen Mary's Army Auxiliary Corps, At Work in the Cookhouse, Royal Air Force Camp, Charlton Park</a:t>
            </a:r>
            <a:r>
              <a:rPr lang="en-US" sz="1400" dirty="0"/>
              <a:t>, 1919</a:t>
            </a:r>
            <a:endParaRPr lang="en-AU" sz="1400" dirty="0"/>
          </a:p>
        </p:txBody>
      </p:sp>
      <p:pic>
        <p:nvPicPr>
          <p:cNvPr id="7" name="Picture 6">
            <a:extLst>
              <a:ext uri="{FF2B5EF4-FFF2-40B4-BE49-F238E27FC236}">
                <a16:creationId xmlns:a16="http://schemas.microsoft.com/office/drawing/2014/main" id="{A93811CB-6D3A-86F2-AC33-1079D848AECB}"/>
              </a:ext>
            </a:extLst>
          </p:cNvPr>
          <p:cNvPicPr>
            <a:picLocks noChangeAspect="1"/>
          </p:cNvPicPr>
          <p:nvPr/>
        </p:nvPicPr>
        <p:blipFill>
          <a:blip r:embed="rId2"/>
          <a:stretch>
            <a:fillRect/>
          </a:stretch>
        </p:blipFill>
        <p:spPr>
          <a:xfrm>
            <a:off x="1475656" y="1412776"/>
            <a:ext cx="5706271" cy="4439270"/>
          </a:xfrm>
          <a:prstGeom prst="rect">
            <a:avLst/>
          </a:prstGeom>
        </p:spPr>
      </p:pic>
    </p:spTree>
    <p:extLst>
      <p:ext uri="{BB962C8B-B14F-4D97-AF65-F5344CB8AC3E}">
        <p14:creationId xmlns:p14="http://schemas.microsoft.com/office/powerpoint/2010/main" val="79928697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1E4ED3-B08F-1466-6D0B-5F4F0898F18C}"/>
              </a:ext>
            </a:extLst>
          </p:cNvPr>
          <p:cNvSpPr txBox="1"/>
          <p:nvPr/>
        </p:nvSpPr>
        <p:spPr>
          <a:xfrm>
            <a:off x="467544" y="260648"/>
            <a:ext cx="7848872" cy="1477328"/>
          </a:xfrm>
          <a:prstGeom prst="rect">
            <a:avLst/>
          </a:prstGeom>
          <a:noFill/>
        </p:spPr>
        <p:txBody>
          <a:bodyPr wrap="square" rtlCol="0">
            <a:spAutoFit/>
          </a:bodyPr>
          <a:lstStyle/>
          <a:p>
            <a:r>
              <a:rPr lang="en-AU" b="1" dirty="0"/>
              <a:t>Tom Roberts </a:t>
            </a:r>
            <a:r>
              <a:rPr lang="en-AU" dirty="0"/>
              <a:t>returned to </a:t>
            </a:r>
            <a:r>
              <a:rPr lang="en-AU" dirty="0">
                <a:solidFill>
                  <a:srgbClr val="4F6228"/>
                </a:solidFill>
                <a:latin typeface="+mj-lt"/>
              </a:rPr>
              <a:t>London in </a:t>
            </a:r>
            <a:r>
              <a:rPr lang="en-US" b="0" i="0" dirty="0">
                <a:solidFill>
                  <a:srgbClr val="4F6228"/>
                </a:solidFill>
                <a:effectLst/>
                <a:latin typeface="+mj-lt"/>
              </a:rPr>
              <a:t>1903 to complete the 'Big Picture' (1570 sq. feet, 518 cm x 305 cm). He had 'longed and longed' to return to England, but he did not receive the patronage he expected despite his contacts with Royalty while painting the picture, and, uncertain of the direction his art should follow, he entered a 'black period' for several years.</a:t>
            </a:r>
            <a:endParaRPr lang="en-AU" dirty="0">
              <a:solidFill>
                <a:srgbClr val="4F6228"/>
              </a:solidFill>
              <a:latin typeface="+mj-lt"/>
            </a:endParaRPr>
          </a:p>
        </p:txBody>
      </p:sp>
      <p:pic>
        <p:nvPicPr>
          <p:cNvPr id="4" name="Picture 3">
            <a:extLst>
              <a:ext uri="{FF2B5EF4-FFF2-40B4-BE49-F238E27FC236}">
                <a16:creationId xmlns:a16="http://schemas.microsoft.com/office/drawing/2014/main" id="{167EAAF8-36E7-B95E-D806-5FD558E37BA8}"/>
              </a:ext>
            </a:extLst>
          </p:cNvPr>
          <p:cNvPicPr>
            <a:picLocks noChangeAspect="1"/>
          </p:cNvPicPr>
          <p:nvPr/>
        </p:nvPicPr>
        <p:blipFill rotWithShape="1">
          <a:blip r:embed="rId2">
            <a:extLst>
              <a:ext uri="{28A0092B-C50C-407E-A947-70E740481C1C}">
                <a14:useLocalDpi xmlns:a14="http://schemas.microsoft.com/office/drawing/2010/main" val="0"/>
              </a:ext>
            </a:extLst>
          </a:blip>
          <a:srcRect t="960"/>
          <a:stretch/>
        </p:blipFill>
        <p:spPr>
          <a:xfrm>
            <a:off x="2771800" y="2204864"/>
            <a:ext cx="6171198" cy="3744416"/>
          </a:xfrm>
          <a:prstGeom prst="rect">
            <a:avLst/>
          </a:prstGeom>
        </p:spPr>
      </p:pic>
      <p:sp>
        <p:nvSpPr>
          <p:cNvPr id="6" name="TextBox 5">
            <a:extLst>
              <a:ext uri="{FF2B5EF4-FFF2-40B4-BE49-F238E27FC236}">
                <a16:creationId xmlns:a16="http://schemas.microsoft.com/office/drawing/2014/main" id="{8EDFCBE2-E447-5B07-52C1-7606C73F9488}"/>
              </a:ext>
            </a:extLst>
          </p:cNvPr>
          <p:cNvSpPr txBox="1"/>
          <p:nvPr/>
        </p:nvSpPr>
        <p:spPr>
          <a:xfrm>
            <a:off x="3744416" y="6173814"/>
            <a:ext cx="4572000" cy="307777"/>
          </a:xfrm>
          <a:prstGeom prst="rect">
            <a:avLst/>
          </a:prstGeom>
          <a:noFill/>
        </p:spPr>
        <p:txBody>
          <a:bodyPr wrap="square">
            <a:spAutoFit/>
          </a:bodyPr>
          <a:lstStyle/>
          <a:p>
            <a:r>
              <a:rPr lang="en-US" sz="1400" dirty="0"/>
              <a:t>Tom Roberts, </a:t>
            </a:r>
            <a:r>
              <a:rPr lang="en-US" sz="1400" i="1" dirty="0"/>
              <a:t>A Towpath, Putney</a:t>
            </a:r>
            <a:r>
              <a:rPr lang="en-US" sz="1400" dirty="0"/>
              <a:t>, 1904</a:t>
            </a:r>
            <a:endParaRPr lang="en-AU" sz="1400" dirty="0"/>
          </a:p>
        </p:txBody>
      </p:sp>
      <p:sp>
        <p:nvSpPr>
          <p:cNvPr id="8" name="TextBox 7">
            <a:extLst>
              <a:ext uri="{FF2B5EF4-FFF2-40B4-BE49-F238E27FC236}">
                <a16:creationId xmlns:a16="http://schemas.microsoft.com/office/drawing/2014/main" id="{B3FD917E-62FD-075D-087C-3E0398FABA7F}"/>
              </a:ext>
            </a:extLst>
          </p:cNvPr>
          <p:cNvSpPr txBox="1"/>
          <p:nvPr/>
        </p:nvSpPr>
        <p:spPr>
          <a:xfrm>
            <a:off x="467544" y="2403529"/>
            <a:ext cx="2502024" cy="3139321"/>
          </a:xfrm>
          <a:prstGeom prst="rect">
            <a:avLst/>
          </a:prstGeom>
          <a:noFill/>
        </p:spPr>
        <p:txBody>
          <a:bodyPr wrap="square">
            <a:spAutoFit/>
          </a:bodyPr>
          <a:lstStyle/>
          <a:p>
            <a:r>
              <a:rPr lang="en-US" b="0" i="0" dirty="0">
                <a:solidFill>
                  <a:srgbClr val="4F6228"/>
                </a:solidFill>
                <a:effectLst/>
                <a:latin typeface="+mj-lt"/>
              </a:rPr>
              <a:t>Although Roberts had considered the commission to be the peak of his career, the need to represent accurately so many figures and the importance he placed on the task sapped his energy and weakened his eyesight.</a:t>
            </a:r>
            <a:endParaRPr lang="en-AU" dirty="0">
              <a:solidFill>
                <a:srgbClr val="4F6228"/>
              </a:solidFill>
              <a:latin typeface="+mj-lt"/>
            </a:endParaRPr>
          </a:p>
        </p:txBody>
      </p:sp>
    </p:spTree>
    <p:extLst>
      <p:ext uri="{BB962C8B-B14F-4D97-AF65-F5344CB8AC3E}">
        <p14:creationId xmlns:p14="http://schemas.microsoft.com/office/powerpoint/2010/main" val="172399718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5805E1-14EB-20B3-3FA5-3ACBE321B36B}"/>
              </a:ext>
            </a:extLst>
          </p:cNvPr>
          <p:cNvPicPr>
            <a:picLocks noChangeAspect="1"/>
          </p:cNvPicPr>
          <p:nvPr/>
        </p:nvPicPr>
        <p:blipFill rotWithShape="1">
          <a:blip r:embed="rId2">
            <a:extLst>
              <a:ext uri="{28A0092B-C50C-407E-A947-70E740481C1C}">
                <a14:useLocalDpi xmlns:a14="http://schemas.microsoft.com/office/drawing/2010/main" val="0"/>
              </a:ext>
            </a:extLst>
          </a:blip>
          <a:srcRect r="583"/>
          <a:stretch/>
        </p:blipFill>
        <p:spPr>
          <a:xfrm>
            <a:off x="4788024" y="3035723"/>
            <a:ext cx="4355976" cy="3201589"/>
          </a:xfrm>
          <a:prstGeom prst="rect">
            <a:avLst/>
          </a:prstGeom>
        </p:spPr>
      </p:pic>
      <p:sp>
        <p:nvSpPr>
          <p:cNvPr id="5" name="TextBox 4">
            <a:extLst>
              <a:ext uri="{FF2B5EF4-FFF2-40B4-BE49-F238E27FC236}">
                <a16:creationId xmlns:a16="http://schemas.microsoft.com/office/drawing/2014/main" id="{A99D5293-4016-DEEB-3989-EA15188A2124}"/>
              </a:ext>
            </a:extLst>
          </p:cNvPr>
          <p:cNvSpPr txBox="1"/>
          <p:nvPr/>
        </p:nvSpPr>
        <p:spPr>
          <a:xfrm>
            <a:off x="4807902" y="6309320"/>
            <a:ext cx="4572000" cy="307777"/>
          </a:xfrm>
          <a:prstGeom prst="rect">
            <a:avLst/>
          </a:prstGeom>
          <a:noFill/>
        </p:spPr>
        <p:txBody>
          <a:bodyPr wrap="square">
            <a:spAutoFit/>
          </a:bodyPr>
          <a:lstStyle/>
          <a:p>
            <a:r>
              <a:rPr lang="en-US" sz="1400" dirty="0">
                <a:solidFill>
                  <a:srgbClr val="4F6228"/>
                </a:solidFill>
              </a:rPr>
              <a:t>Tom Roberts, </a:t>
            </a:r>
            <a:r>
              <a:rPr lang="en-US" sz="1400" i="1" dirty="0">
                <a:solidFill>
                  <a:srgbClr val="4F6228"/>
                </a:solidFill>
              </a:rPr>
              <a:t>Putney Bridge, London, </a:t>
            </a:r>
            <a:r>
              <a:rPr lang="en-US" sz="1400" dirty="0">
                <a:solidFill>
                  <a:srgbClr val="4F6228"/>
                </a:solidFill>
              </a:rPr>
              <a:t>c 1905-08</a:t>
            </a:r>
            <a:endParaRPr lang="en-AU" sz="1400" dirty="0">
              <a:solidFill>
                <a:srgbClr val="4F6228"/>
              </a:solidFill>
            </a:endParaRPr>
          </a:p>
        </p:txBody>
      </p:sp>
      <p:pic>
        <p:nvPicPr>
          <p:cNvPr id="7" name="Picture 6">
            <a:extLst>
              <a:ext uri="{FF2B5EF4-FFF2-40B4-BE49-F238E27FC236}">
                <a16:creationId xmlns:a16="http://schemas.microsoft.com/office/drawing/2014/main" id="{84BA8E16-4E07-E37C-59A6-651C42A546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44624"/>
            <a:ext cx="4608836" cy="3384376"/>
          </a:xfrm>
          <a:prstGeom prst="rect">
            <a:avLst/>
          </a:prstGeom>
        </p:spPr>
      </p:pic>
      <p:sp>
        <p:nvSpPr>
          <p:cNvPr id="9" name="TextBox 8">
            <a:extLst>
              <a:ext uri="{FF2B5EF4-FFF2-40B4-BE49-F238E27FC236}">
                <a16:creationId xmlns:a16="http://schemas.microsoft.com/office/drawing/2014/main" id="{AC9091B1-928C-B512-8798-E5D44B4A0AC9}"/>
              </a:ext>
            </a:extLst>
          </p:cNvPr>
          <p:cNvSpPr txBox="1"/>
          <p:nvPr/>
        </p:nvSpPr>
        <p:spPr>
          <a:xfrm>
            <a:off x="228559" y="6247765"/>
            <a:ext cx="4691268" cy="307777"/>
          </a:xfrm>
          <a:prstGeom prst="rect">
            <a:avLst/>
          </a:prstGeom>
          <a:noFill/>
        </p:spPr>
        <p:txBody>
          <a:bodyPr wrap="square">
            <a:spAutoFit/>
          </a:bodyPr>
          <a:lstStyle/>
          <a:p>
            <a:r>
              <a:rPr lang="en-US" sz="1400" dirty="0"/>
              <a:t>Tom Roberts, </a:t>
            </a:r>
            <a:r>
              <a:rPr lang="en-US" sz="1400" i="1" dirty="0"/>
              <a:t>Thames Barges</a:t>
            </a:r>
            <a:r>
              <a:rPr lang="en-US" sz="1400" dirty="0"/>
              <a:t>, c 1909 - 1912</a:t>
            </a:r>
            <a:endParaRPr lang="en-AU" sz="1400" dirty="0"/>
          </a:p>
        </p:txBody>
      </p:sp>
    </p:spTree>
    <p:extLst>
      <p:ext uri="{BB962C8B-B14F-4D97-AF65-F5344CB8AC3E}">
        <p14:creationId xmlns:p14="http://schemas.microsoft.com/office/powerpoint/2010/main" val="385194862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BE9D55A-2094-D7AD-5FDB-469E30D40394}"/>
              </a:ext>
            </a:extLst>
          </p:cNvPr>
          <p:cNvSpPr txBox="1"/>
          <p:nvPr/>
        </p:nvSpPr>
        <p:spPr>
          <a:xfrm>
            <a:off x="251520" y="1340768"/>
            <a:ext cx="2592288" cy="2031325"/>
          </a:xfrm>
          <a:prstGeom prst="rect">
            <a:avLst/>
          </a:prstGeom>
          <a:noFill/>
        </p:spPr>
        <p:txBody>
          <a:bodyPr wrap="square">
            <a:spAutoFit/>
          </a:bodyPr>
          <a:lstStyle/>
          <a:p>
            <a:r>
              <a:rPr lang="en-US" b="0" i="0" dirty="0">
                <a:solidFill>
                  <a:srgbClr val="4F6228"/>
                </a:solidFill>
                <a:effectLst/>
                <a:latin typeface="+mj-lt"/>
              </a:rPr>
              <a:t>Portraits were again his bread and butter; one was 'hung on the line' at the Royal Academy in 1910, but he barely made ends meet during sixteen years in London.</a:t>
            </a:r>
            <a:endParaRPr lang="en-AU" dirty="0">
              <a:solidFill>
                <a:srgbClr val="4F6228"/>
              </a:solidFill>
              <a:latin typeface="+mj-lt"/>
            </a:endParaRPr>
          </a:p>
        </p:txBody>
      </p:sp>
      <p:pic>
        <p:nvPicPr>
          <p:cNvPr id="5" name="Picture 4">
            <a:extLst>
              <a:ext uri="{FF2B5EF4-FFF2-40B4-BE49-F238E27FC236}">
                <a16:creationId xmlns:a16="http://schemas.microsoft.com/office/drawing/2014/main" id="{144C4753-B473-8A64-7319-9077F7A5CD10}"/>
              </a:ext>
            </a:extLst>
          </p:cNvPr>
          <p:cNvPicPr>
            <a:picLocks noChangeAspect="1"/>
          </p:cNvPicPr>
          <p:nvPr/>
        </p:nvPicPr>
        <p:blipFill>
          <a:blip r:embed="rId2"/>
          <a:stretch>
            <a:fillRect/>
          </a:stretch>
        </p:blipFill>
        <p:spPr>
          <a:xfrm>
            <a:off x="3347864" y="0"/>
            <a:ext cx="5048955" cy="6420746"/>
          </a:xfrm>
          <a:prstGeom prst="rect">
            <a:avLst/>
          </a:prstGeom>
        </p:spPr>
      </p:pic>
      <p:sp>
        <p:nvSpPr>
          <p:cNvPr id="7" name="TextBox 6">
            <a:extLst>
              <a:ext uri="{FF2B5EF4-FFF2-40B4-BE49-F238E27FC236}">
                <a16:creationId xmlns:a16="http://schemas.microsoft.com/office/drawing/2014/main" id="{DA5B4953-1A20-CC45-4C7B-616555265E48}"/>
              </a:ext>
            </a:extLst>
          </p:cNvPr>
          <p:cNvSpPr txBox="1"/>
          <p:nvPr/>
        </p:nvSpPr>
        <p:spPr>
          <a:xfrm>
            <a:off x="3779912" y="6493739"/>
            <a:ext cx="4572000" cy="307777"/>
          </a:xfrm>
          <a:prstGeom prst="rect">
            <a:avLst/>
          </a:prstGeom>
          <a:noFill/>
        </p:spPr>
        <p:txBody>
          <a:bodyPr wrap="square">
            <a:spAutoFit/>
          </a:bodyPr>
          <a:lstStyle/>
          <a:p>
            <a:r>
              <a:rPr lang="en-US" sz="1400" dirty="0"/>
              <a:t>Tom Roberts, </a:t>
            </a:r>
            <a:r>
              <a:rPr lang="en-US" sz="1400" i="1" dirty="0"/>
              <a:t>Grey lady (</a:t>
            </a:r>
            <a:r>
              <a:rPr lang="en-US" sz="1400" i="1" dirty="0" err="1"/>
              <a:t>Mrs</a:t>
            </a:r>
            <a:r>
              <a:rPr lang="en-US" sz="1400" i="1" dirty="0"/>
              <a:t> Ince), </a:t>
            </a:r>
            <a:r>
              <a:rPr lang="en-US" sz="1400" dirty="0"/>
              <a:t>c1910-12</a:t>
            </a:r>
            <a:endParaRPr lang="en-AU" sz="1400" dirty="0"/>
          </a:p>
        </p:txBody>
      </p:sp>
    </p:spTree>
    <p:extLst>
      <p:ext uri="{BB962C8B-B14F-4D97-AF65-F5344CB8AC3E}">
        <p14:creationId xmlns:p14="http://schemas.microsoft.com/office/powerpoint/2010/main" val="364613552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BEE6DD-5322-947E-D872-94FE30CA17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39952" y="1844824"/>
            <a:ext cx="4867418" cy="3762337"/>
          </a:xfrm>
          <a:prstGeom prst="rect">
            <a:avLst/>
          </a:prstGeom>
        </p:spPr>
      </p:pic>
      <p:sp>
        <p:nvSpPr>
          <p:cNvPr id="5" name="TextBox 4">
            <a:extLst>
              <a:ext uri="{FF2B5EF4-FFF2-40B4-BE49-F238E27FC236}">
                <a16:creationId xmlns:a16="http://schemas.microsoft.com/office/drawing/2014/main" id="{7671EAF9-F772-BD34-FB70-C239A8819A28}"/>
              </a:ext>
            </a:extLst>
          </p:cNvPr>
          <p:cNvSpPr txBox="1"/>
          <p:nvPr/>
        </p:nvSpPr>
        <p:spPr>
          <a:xfrm>
            <a:off x="4075652" y="5657753"/>
            <a:ext cx="4537517" cy="307777"/>
          </a:xfrm>
          <a:prstGeom prst="rect">
            <a:avLst/>
          </a:prstGeom>
          <a:noFill/>
        </p:spPr>
        <p:txBody>
          <a:bodyPr wrap="square">
            <a:spAutoFit/>
          </a:bodyPr>
          <a:lstStyle/>
          <a:p>
            <a:r>
              <a:rPr lang="en-US" sz="1400" dirty="0"/>
              <a:t>Tom Roberts, </a:t>
            </a:r>
            <a:r>
              <a:rPr lang="en-US" sz="1400" i="1" dirty="0" err="1"/>
              <a:t>Copse</a:t>
            </a:r>
            <a:r>
              <a:rPr lang="en-US" sz="1400" i="1" dirty="0"/>
              <a:t> in Winter</a:t>
            </a:r>
            <a:r>
              <a:rPr lang="en-US" sz="1400" dirty="0"/>
              <a:t>, c 1910</a:t>
            </a:r>
            <a:endParaRPr lang="en-AU" sz="1400" dirty="0"/>
          </a:p>
        </p:txBody>
      </p:sp>
      <p:pic>
        <p:nvPicPr>
          <p:cNvPr id="4" name="Picture 3">
            <a:extLst>
              <a:ext uri="{FF2B5EF4-FFF2-40B4-BE49-F238E27FC236}">
                <a16:creationId xmlns:a16="http://schemas.microsoft.com/office/drawing/2014/main" id="{9C586849-2940-680B-B558-07D5FD747729}"/>
              </a:ext>
            </a:extLst>
          </p:cNvPr>
          <p:cNvPicPr>
            <a:picLocks noChangeAspect="1"/>
          </p:cNvPicPr>
          <p:nvPr/>
        </p:nvPicPr>
        <p:blipFill>
          <a:blip r:embed="rId3"/>
          <a:stretch>
            <a:fillRect/>
          </a:stretch>
        </p:blipFill>
        <p:spPr>
          <a:xfrm>
            <a:off x="153751" y="545473"/>
            <a:ext cx="3698169" cy="4507464"/>
          </a:xfrm>
          <a:prstGeom prst="rect">
            <a:avLst/>
          </a:prstGeom>
        </p:spPr>
      </p:pic>
      <p:sp>
        <p:nvSpPr>
          <p:cNvPr id="7" name="TextBox 6">
            <a:extLst>
              <a:ext uri="{FF2B5EF4-FFF2-40B4-BE49-F238E27FC236}">
                <a16:creationId xmlns:a16="http://schemas.microsoft.com/office/drawing/2014/main" id="{7257CC9F-8560-7766-EBF0-434582C6E800}"/>
              </a:ext>
            </a:extLst>
          </p:cNvPr>
          <p:cNvSpPr txBox="1"/>
          <p:nvPr/>
        </p:nvSpPr>
        <p:spPr>
          <a:xfrm>
            <a:off x="28312" y="5097151"/>
            <a:ext cx="4572000" cy="307777"/>
          </a:xfrm>
          <a:prstGeom prst="rect">
            <a:avLst/>
          </a:prstGeom>
          <a:noFill/>
        </p:spPr>
        <p:txBody>
          <a:bodyPr wrap="square">
            <a:spAutoFit/>
          </a:bodyPr>
          <a:lstStyle/>
          <a:p>
            <a:r>
              <a:rPr lang="en-US" sz="1400" dirty="0"/>
              <a:t>Tom Roberts</a:t>
            </a:r>
            <a:r>
              <a:rPr lang="en-US" sz="1400" i="1" dirty="0"/>
              <a:t>, Winter, England</a:t>
            </a:r>
            <a:r>
              <a:rPr lang="en-US" sz="1400" dirty="0"/>
              <a:t>,  c1920</a:t>
            </a:r>
            <a:endParaRPr lang="en-AU" sz="1400" dirty="0"/>
          </a:p>
        </p:txBody>
      </p:sp>
      <p:sp>
        <p:nvSpPr>
          <p:cNvPr id="8" name="TextBox 7">
            <a:extLst>
              <a:ext uri="{FF2B5EF4-FFF2-40B4-BE49-F238E27FC236}">
                <a16:creationId xmlns:a16="http://schemas.microsoft.com/office/drawing/2014/main" id="{D1C5D674-04BE-3F32-E362-AE866848F9CC}"/>
              </a:ext>
            </a:extLst>
          </p:cNvPr>
          <p:cNvSpPr txBox="1"/>
          <p:nvPr/>
        </p:nvSpPr>
        <p:spPr>
          <a:xfrm>
            <a:off x="179512" y="6218356"/>
            <a:ext cx="2664296" cy="646331"/>
          </a:xfrm>
          <a:prstGeom prst="rect">
            <a:avLst/>
          </a:prstGeom>
          <a:noFill/>
        </p:spPr>
        <p:txBody>
          <a:bodyPr wrap="square" rtlCol="0">
            <a:spAutoFit/>
          </a:bodyPr>
          <a:lstStyle/>
          <a:p>
            <a:r>
              <a:rPr lang="en-AU" dirty="0"/>
              <a:t>Hampstead Heath paintings</a:t>
            </a:r>
          </a:p>
        </p:txBody>
      </p:sp>
    </p:spTree>
    <p:extLst>
      <p:ext uri="{BB962C8B-B14F-4D97-AF65-F5344CB8AC3E}">
        <p14:creationId xmlns:p14="http://schemas.microsoft.com/office/powerpoint/2010/main" val="31785745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83791E6-58F5-BB5D-76E5-45538E197844}"/>
              </a:ext>
            </a:extLst>
          </p:cNvPr>
          <p:cNvSpPr txBox="1"/>
          <p:nvPr/>
        </p:nvSpPr>
        <p:spPr>
          <a:xfrm>
            <a:off x="4572000" y="6165304"/>
            <a:ext cx="4572000" cy="307777"/>
          </a:xfrm>
          <a:prstGeom prst="rect">
            <a:avLst/>
          </a:prstGeom>
          <a:noFill/>
        </p:spPr>
        <p:txBody>
          <a:bodyPr wrap="square">
            <a:spAutoFit/>
          </a:bodyPr>
          <a:lstStyle/>
          <a:p>
            <a:r>
              <a:rPr lang="en-AU" sz="1400" dirty="0"/>
              <a:t>Will Ashton, </a:t>
            </a:r>
            <a:r>
              <a:rPr lang="en-AU" sz="1400" i="1" dirty="0"/>
              <a:t>Boulevard Montparnasse, Paris, </a:t>
            </a:r>
            <a:r>
              <a:rPr lang="en-AU" sz="1400" dirty="0"/>
              <a:t>1902/3</a:t>
            </a:r>
          </a:p>
        </p:txBody>
      </p:sp>
      <p:pic>
        <p:nvPicPr>
          <p:cNvPr id="5" name="Picture 4">
            <a:extLst>
              <a:ext uri="{FF2B5EF4-FFF2-40B4-BE49-F238E27FC236}">
                <a16:creationId xmlns:a16="http://schemas.microsoft.com/office/drawing/2014/main" id="{82F88E93-7CED-AF29-1398-68E61EEF68E5}"/>
              </a:ext>
            </a:extLst>
          </p:cNvPr>
          <p:cNvPicPr>
            <a:picLocks noChangeAspect="1"/>
          </p:cNvPicPr>
          <p:nvPr/>
        </p:nvPicPr>
        <p:blipFill>
          <a:blip r:embed="rId2"/>
          <a:stretch>
            <a:fillRect/>
          </a:stretch>
        </p:blipFill>
        <p:spPr>
          <a:xfrm>
            <a:off x="4590458" y="1066470"/>
            <a:ext cx="3934374" cy="4725059"/>
          </a:xfrm>
          <a:prstGeom prst="rect">
            <a:avLst/>
          </a:prstGeom>
        </p:spPr>
      </p:pic>
      <p:sp>
        <p:nvSpPr>
          <p:cNvPr id="7" name="TextBox 6">
            <a:extLst>
              <a:ext uri="{FF2B5EF4-FFF2-40B4-BE49-F238E27FC236}">
                <a16:creationId xmlns:a16="http://schemas.microsoft.com/office/drawing/2014/main" id="{3A3435D4-0BAE-4CAA-A2E7-410B5E808685}"/>
              </a:ext>
            </a:extLst>
          </p:cNvPr>
          <p:cNvSpPr txBox="1"/>
          <p:nvPr/>
        </p:nvSpPr>
        <p:spPr>
          <a:xfrm>
            <a:off x="264298" y="5085184"/>
            <a:ext cx="3934374" cy="923330"/>
          </a:xfrm>
          <a:prstGeom prst="rect">
            <a:avLst/>
          </a:prstGeom>
          <a:noFill/>
        </p:spPr>
        <p:txBody>
          <a:bodyPr wrap="square">
            <a:spAutoFit/>
          </a:bodyPr>
          <a:lstStyle/>
          <a:p>
            <a:r>
              <a:rPr lang="en-US" b="0" i="0" dirty="0">
                <a:solidFill>
                  <a:srgbClr val="4F6228"/>
                </a:solidFill>
                <a:effectLst/>
              </a:rPr>
              <a:t>His painting </a:t>
            </a:r>
            <a:r>
              <a:rPr lang="en-US" i="1" dirty="0">
                <a:solidFill>
                  <a:srgbClr val="4F6228"/>
                </a:solidFill>
                <a:effectLst/>
              </a:rPr>
              <a:t>'Boulevard Montparnasse, Paris</a:t>
            </a:r>
            <a:r>
              <a:rPr lang="en-US" b="0" i="0" dirty="0">
                <a:solidFill>
                  <a:srgbClr val="4F6228"/>
                </a:solidFill>
                <a:effectLst/>
              </a:rPr>
              <a:t>' was sold for 150 guineas to the Art Gallery of South Australia.</a:t>
            </a:r>
            <a:endParaRPr lang="en-AU" dirty="0">
              <a:solidFill>
                <a:srgbClr val="4F6228"/>
              </a:solidFill>
            </a:endParaRPr>
          </a:p>
        </p:txBody>
      </p:sp>
      <p:sp>
        <p:nvSpPr>
          <p:cNvPr id="9" name="TextBox 8">
            <a:extLst>
              <a:ext uri="{FF2B5EF4-FFF2-40B4-BE49-F238E27FC236}">
                <a16:creationId xmlns:a16="http://schemas.microsoft.com/office/drawing/2014/main" id="{BA8094D8-84BC-A29F-2BD0-4888AC22FB67}"/>
              </a:ext>
            </a:extLst>
          </p:cNvPr>
          <p:cNvSpPr txBox="1"/>
          <p:nvPr/>
        </p:nvSpPr>
        <p:spPr>
          <a:xfrm>
            <a:off x="251520" y="209926"/>
            <a:ext cx="4572000" cy="400110"/>
          </a:xfrm>
          <a:prstGeom prst="rect">
            <a:avLst/>
          </a:prstGeom>
          <a:noFill/>
        </p:spPr>
        <p:txBody>
          <a:bodyPr wrap="square">
            <a:spAutoFit/>
          </a:bodyPr>
          <a:lstStyle/>
          <a:p>
            <a:r>
              <a:rPr lang="en-US" sz="2000" b="1" i="0" dirty="0">
                <a:solidFill>
                  <a:srgbClr val="4F6228"/>
                </a:solidFill>
                <a:effectLst/>
                <a:latin typeface="+mj-lt"/>
              </a:rPr>
              <a:t>John William (Will) Ashton </a:t>
            </a:r>
            <a:r>
              <a:rPr lang="en-US" b="0" i="0" dirty="0">
                <a:solidFill>
                  <a:srgbClr val="4F6228"/>
                </a:solidFill>
                <a:effectLst/>
                <a:latin typeface="+mj-lt"/>
              </a:rPr>
              <a:t>(1881-1963)</a:t>
            </a:r>
            <a:endParaRPr lang="en-AU" dirty="0">
              <a:solidFill>
                <a:srgbClr val="4F6228"/>
              </a:solidFill>
              <a:latin typeface="+mj-lt"/>
            </a:endParaRPr>
          </a:p>
        </p:txBody>
      </p:sp>
      <p:sp>
        <p:nvSpPr>
          <p:cNvPr id="11" name="TextBox 10">
            <a:extLst>
              <a:ext uri="{FF2B5EF4-FFF2-40B4-BE49-F238E27FC236}">
                <a16:creationId xmlns:a16="http://schemas.microsoft.com/office/drawing/2014/main" id="{5A2689E3-67F8-292F-071E-C63394D1A8FB}"/>
              </a:ext>
            </a:extLst>
          </p:cNvPr>
          <p:cNvSpPr txBox="1"/>
          <p:nvPr/>
        </p:nvSpPr>
        <p:spPr>
          <a:xfrm>
            <a:off x="251520" y="908720"/>
            <a:ext cx="3934374" cy="3416320"/>
          </a:xfrm>
          <a:prstGeom prst="rect">
            <a:avLst/>
          </a:prstGeom>
          <a:noFill/>
        </p:spPr>
        <p:txBody>
          <a:bodyPr wrap="square">
            <a:spAutoFit/>
          </a:bodyPr>
          <a:lstStyle/>
          <a:p>
            <a:r>
              <a:rPr lang="en-US" b="0" i="0" dirty="0">
                <a:solidFill>
                  <a:srgbClr val="4F6228"/>
                </a:solidFill>
                <a:effectLst/>
                <a:latin typeface="+mj-lt"/>
              </a:rPr>
              <a:t>In 1900 Will Ashton left for England to work under the </a:t>
            </a:r>
            <a:r>
              <a:rPr lang="en-US" b="0" i="0" dirty="0" err="1">
                <a:solidFill>
                  <a:srgbClr val="4F6228"/>
                </a:solidFill>
                <a:effectLst/>
                <a:latin typeface="+mj-lt"/>
              </a:rPr>
              <a:t>seascapist</a:t>
            </a:r>
            <a:r>
              <a:rPr lang="en-US" b="0" i="0" dirty="0">
                <a:solidFill>
                  <a:srgbClr val="4F6228"/>
                </a:solidFill>
                <a:effectLst/>
                <a:latin typeface="+mj-lt"/>
              </a:rPr>
              <a:t> Julian Olsson at </a:t>
            </a:r>
            <a:r>
              <a:rPr lang="en-US" b="1" i="0" dirty="0">
                <a:solidFill>
                  <a:srgbClr val="4F6228"/>
                </a:solidFill>
                <a:effectLst/>
                <a:latin typeface="+mj-lt"/>
              </a:rPr>
              <a:t>St Ives, Cornwall</a:t>
            </a:r>
            <a:r>
              <a:rPr lang="en-US" b="0" i="0" dirty="0">
                <a:solidFill>
                  <a:srgbClr val="4F6228"/>
                </a:solidFill>
                <a:effectLst/>
                <a:latin typeface="+mj-lt"/>
              </a:rPr>
              <a:t>. </a:t>
            </a:r>
          </a:p>
          <a:p>
            <a:endParaRPr lang="en-US" dirty="0">
              <a:solidFill>
                <a:srgbClr val="4F6228"/>
              </a:solidFill>
              <a:latin typeface="+mj-lt"/>
            </a:endParaRPr>
          </a:p>
          <a:p>
            <a:r>
              <a:rPr lang="en-US" b="0" i="0" dirty="0">
                <a:solidFill>
                  <a:srgbClr val="4F6228"/>
                </a:solidFill>
                <a:effectLst/>
                <a:latin typeface="+mj-lt"/>
              </a:rPr>
              <a:t>He spent the winter of 1902-03 at the </a:t>
            </a:r>
            <a:r>
              <a:rPr lang="en-US" b="1" i="0" dirty="0">
                <a:solidFill>
                  <a:srgbClr val="4F6228"/>
                </a:solidFill>
                <a:effectLst/>
                <a:latin typeface="+mj-lt"/>
              </a:rPr>
              <a:t>Académie Julian, Paris</a:t>
            </a:r>
            <a:r>
              <a:rPr lang="en-US" b="0" i="0" dirty="0">
                <a:solidFill>
                  <a:srgbClr val="4F6228"/>
                </a:solidFill>
                <a:effectLst/>
                <a:latin typeface="+mj-lt"/>
              </a:rPr>
              <a:t>, with </a:t>
            </a:r>
            <a:r>
              <a:rPr lang="en-US" b="0" i="0" u="none" strike="noStrike" dirty="0">
                <a:solidFill>
                  <a:srgbClr val="4F6228"/>
                </a:solidFill>
                <a:effectLst/>
                <a:latin typeface="+mj-lt"/>
              </a:rPr>
              <a:t>E. Phillips Fox</a:t>
            </a:r>
            <a:r>
              <a:rPr lang="en-US" b="0" i="0" dirty="0">
                <a:solidFill>
                  <a:srgbClr val="4F6228"/>
                </a:solidFill>
                <a:effectLst/>
                <a:latin typeface="+mj-lt"/>
              </a:rPr>
              <a:t>, </a:t>
            </a:r>
            <a:r>
              <a:rPr lang="en-US" b="0" i="0" u="none" strike="noStrike" dirty="0">
                <a:solidFill>
                  <a:srgbClr val="4F6228"/>
                </a:solidFill>
                <a:effectLst/>
                <a:latin typeface="+mj-lt"/>
              </a:rPr>
              <a:t>David Davies</a:t>
            </a:r>
            <a:r>
              <a:rPr lang="en-US" b="0" i="0" dirty="0">
                <a:solidFill>
                  <a:srgbClr val="4F6228"/>
                </a:solidFill>
                <a:effectLst/>
                <a:latin typeface="+mj-lt"/>
              </a:rPr>
              <a:t> and Hans </a:t>
            </a:r>
            <a:r>
              <a:rPr lang="en-US" b="0" i="0" dirty="0" err="1">
                <a:solidFill>
                  <a:srgbClr val="4F6228"/>
                </a:solidFill>
                <a:effectLst/>
                <a:latin typeface="+mj-lt"/>
              </a:rPr>
              <a:t>Heysen</a:t>
            </a:r>
            <a:r>
              <a:rPr lang="en-US" b="0" i="0" dirty="0">
                <a:solidFill>
                  <a:srgbClr val="4F6228"/>
                </a:solidFill>
                <a:effectLst/>
                <a:latin typeface="+mj-lt"/>
              </a:rPr>
              <a:t>.</a:t>
            </a:r>
          </a:p>
          <a:p>
            <a:endParaRPr lang="en-US" dirty="0">
              <a:solidFill>
                <a:srgbClr val="4F6228"/>
              </a:solidFill>
              <a:latin typeface="+mj-lt"/>
            </a:endParaRPr>
          </a:p>
          <a:p>
            <a:r>
              <a:rPr lang="en-US" b="0" i="0" dirty="0">
                <a:solidFill>
                  <a:srgbClr val="4F6228"/>
                </a:solidFill>
                <a:effectLst/>
              </a:rPr>
              <a:t>In 1904 he had work accepted by the </a:t>
            </a:r>
            <a:r>
              <a:rPr lang="en-US" b="1" i="0" dirty="0">
                <a:solidFill>
                  <a:srgbClr val="4F6228"/>
                </a:solidFill>
                <a:effectLst/>
              </a:rPr>
              <a:t>Royal Academy of Arts, London</a:t>
            </a:r>
            <a:r>
              <a:rPr lang="en-US" b="0" i="0" dirty="0">
                <a:solidFill>
                  <a:srgbClr val="4F6228"/>
                </a:solidFill>
                <a:effectLst/>
              </a:rPr>
              <a:t>, and the </a:t>
            </a:r>
            <a:r>
              <a:rPr lang="en-US" b="1" i="0" dirty="0">
                <a:solidFill>
                  <a:srgbClr val="4F6228"/>
                </a:solidFill>
                <a:effectLst/>
              </a:rPr>
              <a:t>Salon de la Société des Artistes </a:t>
            </a:r>
            <a:r>
              <a:rPr lang="en-US" b="1" i="0" dirty="0" err="1">
                <a:solidFill>
                  <a:srgbClr val="4F6228"/>
                </a:solidFill>
                <a:effectLst/>
              </a:rPr>
              <a:t>Français</a:t>
            </a:r>
            <a:r>
              <a:rPr lang="en-US" b="1" i="0" dirty="0">
                <a:solidFill>
                  <a:srgbClr val="4F6228"/>
                </a:solidFill>
                <a:effectLst/>
              </a:rPr>
              <a:t>, Paris</a:t>
            </a:r>
            <a:endParaRPr lang="en-AU" b="1" dirty="0">
              <a:solidFill>
                <a:srgbClr val="4F6228"/>
              </a:solidFill>
            </a:endParaRPr>
          </a:p>
        </p:txBody>
      </p:sp>
    </p:spTree>
    <p:extLst>
      <p:ext uri="{BB962C8B-B14F-4D97-AF65-F5344CB8AC3E}">
        <p14:creationId xmlns:p14="http://schemas.microsoft.com/office/powerpoint/2010/main" val="164618183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A925732-27F5-FAEB-07CF-D0459BEF288F}"/>
              </a:ext>
            </a:extLst>
          </p:cNvPr>
          <p:cNvSpPr txBox="1"/>
          <p:nvPr/>
        </p:nvSpPr>
        <p:spPr>
          <a:xfrm>
            <a:off x="395536" y="260648"/>
            <a:ext cx="8280920" cy="923330"/>
          </a:xfrm>
          <a:prstGeom prst="rect">
            <a:avLst/>
          </a:prstGeom>
          <a:noFill/>
        </p:spPr>
        <p:txBody>
          <a:bodyPr wrap="square">
            <a:spAutoFit/>
          </a:bodyPr>
          <a:lstStyle/>
          <a:p>
            <a:r>
              <a:rPr lang="en-US" b="0" i="0" dirty="0">
                <a:solidFill>
                  <a:srgbClr val="4F6228"/>
                </a:solidFill>
                <a:effectLst/>
                <a:latin typeface="+mj-lt"/>
              </a:rPr>
              <a:t>In 1913 Roberts held an exhibition of alpine landscapes, but his confidence had been lacking and his hopes disappointed. He had organized an Australian artist group based on the Chelsea Arts Club and was often nostalgic for the </a:t>
            </a:r>
            <a:r>
              <a:rPr lang="en-US" b="0" i="1" dirty="0">
                <a:solidFill>
                  <a:srgbClr val="4F6228"/>
                </a:solidFill>
                <a:effectLst/>
                <a:latin typeface="+mj-lt"/>
              </a:rPr>
              <a:t>'Sunny South</a:t>
            </a:r>
            <a:r>
              <a:rPr lang="en-US" b="0" i="0" dirty="0">
                <a:solidFill>
                  <a:srgbClr val="4F6228"/>
                </a:solidFill>
                <a:effectLst/>
                <a:latin typeface="+mj-lt"/>
              </a:rPr>
              <a:t>'.</a:t>
            </a:r>
            <a:endParaRPr lang="en-AU" dirty="0">
              <a:solidFill>
                <a:srgbClr val="4F6228"/>
              </a:solidFill>
              <a:latin typeface="+mj-lt"/>
            </a:endParaRPr>
          </a:p>
        </p:txBody>
      </p:sp>
      <p:pic>
        <p:nvPicPr>
          <p:cNvPr id="5" name="Picture 4">
            <a:extLst>
              <a:ext uri="{FF2B5EF4-FFF2-40B4-BE49-F238E27FC236}">
                <a16:creationId xmlns:a16="http://schemas.microsoft.com/office/drawing/2014/main" id="{9B9A6845-36B6-B861-C959-7C0F136A2F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9006" y="1340768"/>
            <a:ext cx="5865988" cy="4680198"/>
          </a:xfrm>
          <a:prstGeom prst="rect">
            <a:avLst/>
          </a:prstGeom>
        </p:spPr>
      </p:pic>
      <p:sp>
        <p:nvSpPr>
          <p:cNvPr id="7" name="TextBox 6">
            <a:extLst>
              <a:ext uri="{FF2B5EF4-FFF2-40B4-BE49-F238E27FC236}">
                <a16:creationId xmlns:a16="http://schemas.microsoft.com/office/drawing/2014/main" id="{E73E5FE9-3875-8C71-28FC-A2FE196E094E}"/>
              </a:ext>
            </a:extLst>
          </p:cNvPr>
          <p:cNvSpPr txBox="1"/>
          <p:nvPr/>
        </p:nvSpPr>
        <p:spPr>
          <a:xfrm>
            <a:off x="2771800" y="6267669"/>
            <a:ext cx="4572000" cy="307777"/>
          </a:xfrm>
          <a:prstGeom prst="rect">
            <a:avLst/>
          </a:prstGeom>
          <a:noFill/>
        </p:spPr>
        <p:txBody>
          <a:bodyPr wrap="square">
            <a:spAutoFit/>
          </a:bodyPr>
          <a:lstStyle/>
          <a:p>
            <a:r>
              <a:rPr lang="en-US" sz="1400" dirty="0"/>
              <a:t>Tom Roberts, </a:t>
            </a:r>
            <a:r>
              <a:rPr lang="en-US" sz="1400" i="1" dirty="0"/>
              <a:t>The First Basin, Lake Como</a:t>
            </a:r>
            <a:r>
              <a:rPr lang="en-US" sz="1400" dirty="0"/>
              <a:t>, 1913</a:t>
            </a:r>
            <a:endParaRPr lang="en-AU" sz="1400" dirty="0"/>
          </a:p>
        </p:txBody>
      </p:sp>
    </p:spTree>
    <p:extLst>
      <p:ext uri="{BB962C8B-B14F-4D97-AF65-F5344CB8AC3E}">
        <p14:creationId xmlns:p14="http://schemas.microsoft.com/office/powerpoint/2010/main" val="252561332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837748D-9E8A-C32B-51B2-E04E7622F2CF}"/>
              </a:ext>
            </a:extLst>
          </p:cNvPr>
          <p:cNvSpPr txBox="1"/>
          <p:nvPr/>
        </p:nvSpPr>
        <p:spPr>
          <a:xfrm>
            <a:off x="503547" y="404664"/>
            <a:ext cx="8136905" cy="923330"/>
          </a:xfrm>
          <a:prstGeom prst="rect">
            <a:avLst/>
          </a:prstGeom>
          <a:noFill/>
        </p:spPr>
        <p:txBody>
          <a:bodyPr wrap="square">
            <a:spAutoFit/>
          </a:bodyPr>
          <a:lstStyle/>
          <a:p>
            <a:r>
              <a:rPr lang="en-US" b="0" i="0" dirty="0">
                <a:solidFill>
                  <a:srgbClr val="4F6228"/>
                </a:solidFill>
                <a:effectLst/>
                <a:latin typeface="+mj-lt"/>
              </a:rPr>
              <a:t>He returned to Australia in December 1919, stayed for a year and held exhibitions in Melbourne and Sydney whose success encouraged him to return finally early in 1923. Roberts died in 1931.</a:t>
            </a:r>
            <a:endParaRPr lang="en-AU" dirty="0">
              <a:solidFill>
                <a:srgbClr val="4F6228"/>
              </a:solidFill>
              <a:latin typeface="+mj-lt"/>
            </a:endParaRPr>
          </a:p>
        </p:txBody>
      </p:sp>
      <p:sp>
        <p:nvSpPr>
          <p:cNvPr id="7" name="TextBox 6">
            <a:extLst>
              <a:ext uri="{FF2B5EF4-FFF2-40B4-BE49-F238E27FC236}">
                <a16:creationId xmlns:a16="http://schemas.microsoft.com/office/drawing/2014/main" id="{E59C45F0-773D-71A6-B389-AFF170551D0B}"/>
              </a:ext>
            </a:extLst>
          </p:cNvPr>
          <p:cNvSpPr txBox="1"/>
          <p:nvPr/>
        </p:nvSpPr>
        <p:spPr>
          <a:xfrm>
            <a:off x="5148064" y="6299447"/>
            <a:ext cx="4572000" cy="307777"/>
          </a:xfrm>
          <a:prstGeom prst="rect">
            <a:avLst/>
          </a:prstGeom>
          <a:noFill/>
        </p:spPr>
        <p:txBody>
          <a:bodyPr wrap="square">
            <a:spAutoFit/>
          </a:bodyPr>
          <a:lstStyle/>
          <a:p>
            <a:r>
              <a:rPr lang="en-US" sz="1400" dirty="0"/>
              <a:t>Tom Roberts, </a:t>
            </a:r>
            <a:r>
              <a:rPr lang="en-US" sz="1400" i="1" dirty="0"/>
              <a:t>An island on the Tweed</a:t>
            </a:r>
            <a:r>
              <a:rPr lang="en-US" sz="1400" dirty="0"/>
              <a:t>, c 1920</a:t>
            </a:r>
            <a:endParaRPr lang="en-AU" sz="1400" dirty="0"/>
          </a:p>
        </p:txBody>
      </p:sp>
      <p:pic>
        <p:nvPicPr>
          <p:cNvPr id="9" name="Picture 8">
            <a:extLst>
              <a:ext uri="{FF2B5EF4-FFF2-40B4-BE49-F238E27FC236}">
                <a16:creationId xmlns:a16="http://schemas.microsoft.com/office/drawing/2014/main" id="{85563386-3D68-A3E7-AA9A-37E04EEF6AEC}"/>
              </a:ext>
            </a:extLst>
          </p:cNvPr>
          <p:cNvPicPr>
            <a:picLocks noChangeAspect="1"/>
          </p:cNvPicPr>
          <p:nvPr/>
        </p:nvPicPr>
        <p:blipFill rotWithShape="1">
          <a:blip r:embed="rId2"/>
          <a:srcRect r="1225"/>
          <a:stretch/>
        </p:blipFill>
        <p:spPr>
          <a:xfrm>
            <a:off x="5220072" y="3171454"/>
            <a:ext cx="3816424" cy="3084234"/>
          </a:xfrm>
          <a:prstGeom prst="rect">
            <a:avLst/>
          </a:prstGeom>
        </p:spPr>
      </p:pic>
      <p:pic>
        <p:nvPicPr>
          <p:cNvPr id="11" name="Picture 10">
            <a:extLst>
              <a:ext uri="{FF2B5EF4-FFF2-40B4-BE49-F238E27FC236}">
                <a16:creationId xmlns:a16="http://schemas.microsoft.com/office/drawing/2014/main" id="{061F9FA1-F976-E52C-A067-49DC1C71720D}"/>
              </a:ext>
            </a:extLst>
          </p:cNvPr>
          <p:cNvPicPr>
            <a:picLocks noChangeAspect="1"/>
          </p:cNvPicPr>
          <p:nvPr/>
        </p:nvPicPr>
        <p:blipFill>
          <a:blip r:embed="rId3"/>
          <a:stretch>
            <a:fillRect/>
          </a:stretch>
        </p:blipFill>
        <p:spPr>
          <a:xfrm>
            <a:off x="389046" y="1772816"/>
            <a:ext cx="4492100" cy="3529507"/>
          </a:xfrm>
          <a:prstGeom prst="rect">
            <a:avLst/>
          </a:prstGeom>
        </p:spPr>
      </p:pic>
      <p:sp>
        <p:nvSpPr>
          <p:cNvPr id="13" name="TextBox 12">
            <a:extLst>
              <a:ext uri="{FF2B5EF4-FFF2-40B4-BE49-F238E27FC236}">
                <a16:creationId xmlns:a16="http://schemas.microsoft.com/office/drawing/2014/main" id="{4E4BCC4B-103E-245E-C13F-A5D944BB0CA3}"/>
              </a:ext>
            </a:extLst>
          </p:cNvPr>
          <p:cNvSpPr txBox="1"/>
          <p:nvPr/>
        </p:nvSpPr>
        <p:spPr>
          <a:xfrm>
            <a:off x="359838" y="6213146"/>
            <a:ext cx="4860234" cy="307777"/>
          </a:xfrm>
          <a:prstGeom prst="rect">
            <a:avLst/>
          </a:prstGeom>
          <a:noFill/>
        </p:spPr>
        <p:txBody>
          <a:bodyPr wrap="square">
            <a:spAutoFit/>
          </a:bodyPr>
          <a:lstStyle/>
          <a:p>
            <a:r>
              <a:rPr lang="en-AU" sz="1400" dirty="0"/>
              <a:t>Tom Roberts, </a:t>
            </a:r>
            <a:r>
              <a:rPr lang="en-AU" sz="1400" i="1" dirty="0"/>
              <a:t>Dandenong Landscape</a:t>
            </a:r>
            <a:r>
              <a:rPr lang="en-AU" sz="1400" dirty="0"/>
              <a:t>, 1925</a:t>
            </a:r>
          </a:p>
        </p:txBody>
      </p:sp>
    </p:spTree>
    <p:extLst>
      <p:ext uri="{BB962C8B-B14F-4D97-AF65-F5344CB8AC3E}">
        <p14:creationId xmlns:p14="http://schemas.microsoft.com/office/powerpoint/2010/main" val="187352339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163BA4-E100-8C4F-3CFB-19D2E35FA1EE}"/>
              </a:ext>
            </a:extLst>
          </p:cNvPr>
          <p:cNvPicPr>
            <a:picLocks noChangeAspect="1"/>
          </p:cNvPicPr>
          <p:nvPr/>
        </p:nvPicPr>
        <p:blipFill>
          <a:blip r:embed="rId2"/>
          <a:stretch>
            <a:fillRect/>
          </a:stretch>
        </p:blipFill>
        <p:spPr>
          <a:xfrm>
            <a:off x="4427984" y="141236"/>
            <a:ext cx="4418256" cy="6575527"/>
          </a:xfrm>
          <a:prstGeom prst="rect">
            <a:avLst/>
          </a:prstGeom>
        </p:spPr>
      </p:pic>
      <p:sp>
        <p:nvSpPr>
          <p:cNvPr id="5" name="TextBox 4">
            <a:extLst>
              <a:ext uri="{FF2B5EF4-FFF2-40B4-BE49-F238E27FC236}">
                <a16:creationId xmlns:a16="http://schemas.microsoft.com/office/drawing/2014/main" id="{379CBC1D-E565-22DF-1D85-F5985E9066B0}"/>
              </a:ext>
            </a:extLst>
          </p:cNvPr>
          <p:cNvSpPr txBox="1"/>
          <p:nvPr/>
        </p:nvSpPr>
        <p:spPr>
          <a:xfrm>
            <a:off x="301816" y="6237312"/>
            <a:ext cx="4572000" cy="307777"/>
          </a:xfrm>
          <a:prstGeom prst="rect">
            <a:avLst/>
          </a:prstGeom>
          <a:noFill/>
        </p:spPr>
        <p:txBody>
          <a:bodyPr wrap="square">
            <a:spAutoFit/>
          </a:bodyPr>
          <a:lstStyle/>
          <a:p>
            <a:r>
              <a:rPr lang="en-US" sz="1400" dirty="0"/>
              <a:t>Tom Roberts, </a:t>
            </a:r>
            <a:r>
              <a:rPr lang="en-US" sz="1400" i="1" dirty="0"/>
              <a:t>The First of Spring</a:t>
            </a:r>
            <a:r>
              <a:rPr lang="en-US" sz="1400" dirty="0"/>
              <a:t>, 1922</a:t>
            </a:r>
            <a:endParaRPr lang="en-AU" sz="1400" dirty="0"/>
          </a:p>
        </p:txBody>
      </p:sp>
    </p:spTree>
    <p:extLst>
      <p:ext uri="{BB962C8B-B14F-4D97-AF65-F5344CB8AC3E}">
        <p14:creationId xmlns:p14="http://schemas.microsoft.com/office/powerpoint/2010/main" val="392471519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3BB064-1B29-1C0C-C786-13B689456A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92696"/>
            <a:ext cx="9144000" cy="4764252"/>
          </a:xfrm>
          <a:prstGeom prst="rect">
            <a:avLst/>
          </a:prstGeom>
        </p:spPr>
      </p:pic>
      <p:sp>
        <p:nvSpPr>
          <p:cNvPr id="5" name="TextBox 4">
            <a:extLst>
              <a:ext uri="{FF2B5EF4-FFF2-40B4-BE49-F238E27FC236}">
                <a16:creationId xmlns:a16="http://schemas.microsoft.com/office/drawing/2014/main" id="{6C577F14-516E-E742-BAD8-3E1A72E5B185}"/>
              </a:ext>
            </a:extLst>
          </p:cNvPr>
          <p:cNvSpPr txBox="1"/>
          <p:nvPr/>
        </p:nvSpPr>
        <p:spPr>
          <a:xfrm>
            <a:off x="2843808" y="6183357"/>
            <a:ext cx="5904656" cy="307777"/>
          </a:xfrm>
          <a:prstGeom prst="rect">
            <a:avLst/>
          </a:prstGeom>
          <a:noFill/>
        </p:spPr>
        <p:txBody>
          <a:bodyPr wrap="square">
            <a:spAutoFit/>
          </a:bodyPr>
          <a:lstStyle/>
          <a:p>
            <a:r>
              <a:rPr lang="en-US" sz="1400" dirty="0"/>
              <a:t>Arthur Streeton, </a:t>
            </a:r>
            <a:r>
              <a:rPr lang="en-US" sz="1400" i="1" dirty="0"/>
              <a:t>Golden Summer, </a:t>
            </a:r>
            <a:r>
              <a:rPr lang="en-US" sz="1400" i="1" dirty="0" err="1"/>
              <a:t>Eaglemount</a:t>
            </a:r>
            <a:r>
              <a:rPr lang="en-US" sz="1400" dirty="0"/>
              <a:t>, 1890</a:t>
            </a:r>
            <a:endParaRPr lang="en-AU" sz="1400" dirty="0"/>
          </a:p>
        </p:txBody>
      </p:sp>
    </p:spTree>
    <p:extLst>
      <p:ext uri="{BB962C8B-B14F-4D97-AF65-F5344CB8AC3E}">
        <p14:creationId xmlns:p14="http://schemas.microsoft.com/office/powerpoint/2010/main" val="416820766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CDC8F14-998D-F977-3460-C73180388F8A}"/>
              </a:ext>
            </a:extLst>
          </p:cNvPr>
          <p:cNvSpPr txBox="1"/>
          <p:nvPr/>
        </p:nvSpPr>
        <p:spPr>
          <a:xfrm>
            <a:off x="5796136" y="5805264"/>
            <a:ext cx="3096344" cy="923330"/>
          </a:xfrm>
          <a:prstGeom prst="rect">
            <a:avLst/>
          </a:prstGeom>
          <a:noFill/>
        </p:spPr>
        <p:txBody>
          <a:bodyPr wrap="square" rtlCol="0">
            <a:spAutoFit/>
          </a:bodyPr>
          <a:lstStyle/>
          <a:p>
            <a:r>
              <a:rPr lang="en-AU" dirty="0"/>
              <a:t>Andrea Hope</a:t>
            </a:r>
          </a:p>
          <a:p>
            <a:r>
              <a:rPr lang="en-AU" dirty="0">
                <a:hlinkClick r:id="rId2"/>
              </a:rPr>
              <a:t>www.australianarthistory.com</a:t>
            </a:r>
            <a:endParaRPr lang="en-AU" dirty="0"/>
          </a:p>
          <a:p>
            <a:endParaRPr lang="en-AU" dirty="0"/>
          </a:p>
        </p:txBody>
      </p:sp>
      <p:sp>
        <p:nvSpPr>
          <p:cNvPr id="3" name="TextBox 2">
            <a:extLst>
              <a:ext uri="{FF2B5EF4-FFF2-40B4-BE49-F238E27FC236}">
                <a16:creationId xmlns:a16="http://schemas.microsoft.com/office/drawing/2014/main" id="{AC167185-0AB8-3099-4B70-217931524141}"/>
              </a:ext>
            </a:extLst>
          </p:cNvPr>
          <p:cNvSpPr txBox="1"/>
          <p:nvPr/>
        </p:nvSpPr>
        <p:spPr>
          <a:xfrm>
            <a:off x="1907704" y="1340768"/>
            <a:ext cx="5688632" cy="2800767"/>
          </a:xfrm>
          <a:prstGeom prst="rect">
            <a:avLst/>
          </a:prstGeom>
          <a:noFill/>
        </p:spPr>
        <p:txBody>
          <a:bodyPr wrap="square" rtlCol="0">
            <a:spAutoFit/>
          </a:bodyPr>
          <a:lstStyle/>
          <a:p>
            <a:pPr algn="ctr"/>
            <a:r>
              <a:rPr lang="en-AU" sz="4400" dirty="0"/>
              <a:t>Plein Air Painting</a:t>
            </a:r>
          </a:p>
          <a:p>
            <a:pPr algn="ctr"/>
            <a:r>
              <a:rPr lang="en-AU" sz="4400" dirty="0"/>
              <a:t>&amp;</a:t>
            </a:r>
          </a:p>
          <a:p>
            <a:pPr algn="ctr"/>
            <a:r>
              <a:rPr lang="en-AU" sz="4400" dirty="0"/>
              <a:t>Australian Impressionism</a:t>
            </a:r>
          </a:p>
        </p:txBody>
      </p:sp>
    </p:spTree>
    <p:extLst>
      <p:ext uri="{BB962C8B-B14F-4D97-AF65-F5344CB8AC3E}">
        <p14:creationId xmlns:p14="http://schemas.microsoft.com/office/powerpoint/2010/main" val="3175907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F04C989-95CF-4398-E8F6-8F52B9213EDB}"/>
              </a:ext>
            </a:extLst>
          </p:cNvPr>
          <p:cNvSpPr txBox="1"/>
          <p:nvPr/>
        </p:nvSpPr>
        <p:spPr>
          <a:xfrm>
            <a:off x="467544" y="318532"/>
            <a:ext cx="8514748" cy="369332"/>
          </a:xfrm>
          <a:prstGeom prst="rect">
            <a:avLst/>
          </a:prstGeom>
          <a:noFill/>
        </p:spPr>
        <p:txBody>
          <a:bodyPr wrap="square">
            <a:spAutoFit/>
          </a:bodyPr>
          <a:lstStyle/>
          <a:p>
            <a:r>
              <a:rPr lang="en-US" b="0" i="0" dirty="0">
                <a:solidFill>
                  <a:srgbClr val="4F6228"/>
                </a:solidFill>
                <a:effectLst/>
                <a:latin typeface="+mj-lt"/>
              </a:rPr>
              <a:t>Ashton made frequent overseas trips, returning again and again to Paris and England.</a:t>
            </a:r>
            <a:endParaRPr lang="en-AU" dirty="0">
              <a:solidFill>
                <a:srgbClr val="4F6228"/>
              </a:solidFill>
              <a:latin typeface="+mj-lt"/>
            </a:endParaRPr>
          </a:p>
        </p:txBody>
      </p:sp>
      <p:pic>
        <p:nvPicPr>
          <p:cNvPr id="7" name="Picture 6">
            <a:extLst>
              <a:ext uri="{FF2B5EF4-FFF2-40B4-BE49-F238E27FC236}">
                <a16:creationId xmlns:a16="http://schemas.microsoft.com/office/drawing/2014/main" id="{D03F6750-3C91-82E8-92E9-F1F2E16A62FC}"/>
              </a:ext>
            </a:extLst>
          </p:cNvPr>
          <p:cNvPicPr>
            <a:picLocks noChangeAspect="1"/>
          </p:cNvPicPr>
          <p:nvPr/>
        </p:nvPicPr>
        <p:blipFill rotWithShape="1">
          <a:blip r:embed="rId2"/>
          <a:srcRect t="1088"/>
          <a:stretch/>
        </p:blipFill>
        <p:spPr>
          <a:xfrm>
            <a:off x="5028687" y="1628799"/>
            <a:ext cx="3764934" cy="4487117"/>
          </a:xfrm>
          <a:prstGeom prst="rect">
            <a:avLst/>
          </a:prstGeom>
        </p:spPr>
      </p:pic>
      <p:sp>
        <p:nvSpPr>
          <p:cNvPr id="8" name="TextBox 7">
            <a:extLst>
              <a:ext uri="{FF2B5EF4-FFF2-40B4-BE49-F238E27FC236}">
                <a16:creationId xmlns:a16="http://schemas.microsoft.com/office/drawing/2014/main" id="{E72C54D4-9867-147F-0736-B26EDE2F444A}"/>
              </a:ext>
            </a:extLst>
          </p:cNvPr>
          <p:cNvSpPr txBox="1"/>
          <p:nvPr/>
        </p:nvSpPr>
        <p:spPr>
          <a:xfrm>
            <a:off x="5028687" y="6309320"/>
            <a:ext cx="3458114" cy="307777"/>
          </a:xfrm>
          <a:prstGeom prst="rect">
            <a:avLst/>
          </a:prstGeom>
          <a:noFill/>
        </p:spPr>
        <p:txBody>
          <a:bodyPr wrap="square" rtlCol="0">
            <a:spAutoFit/>
          </a:bodyPr>
          <a:lstStyle/>
          <a:p>
            <a:r>
              <a:rPr lang="en-AU" sz="1400" dirty="0"/>
              <a:t>Will Ashton, </a:t>
            </a:r>
            <a:r>
              <a:rPr lang="en-AU" sz="1400" i="1" dirty="0"/>
              <a:t>Pont Neuf</a:t>
            </a:r>
          </a:p>
        </p:txBody>
      </p:sp>
      <p:sp>
        <p:nvSpPr>
          <p:cNvPr id="10" name="TextBox 9">
            <a:extLst>
              <a:ext uri="{FF2B5EF4-FFF2-40B4-BE49-F238E27FC236}">
                <a16:creationId xmlns:a16="http://schemas.microsoft.com/office/drawing/2014/main" id="{6A14CAEE-E3F4-EBC4-F5CC-6898C913A15E}"/>
              </a:ext>
            </a:extLst>
          </p:cNvPr>
          <p:cNvSpPr txBox="1"/>
          <p:nvPr/>
        </p:nvSpPr>
        <p:spPr>
          <a:xfrm>
            <a:off x="350379" y="6299787"/>
            <a:ext cx="4572000" cy="307777"/>
          </a:xfrm>
          <a:prstGeom prst="rect">
            <a:avLst/>
          </a:prstGeom>
          <a:noFill/>
        </p:spPr>
        <p:txBody>
          <a:bodyPr wrap="square">
            <a:spAutoFit/>
          </a:bodyPr>
          <a:lstStyle/>
          <a:p>
            <a:r>
              <a:rPr lang="en-AU" sz="1400" dirty="0"/>
              <a:t>Will Ashton, </a:t>
            </a:r>
            <a:r>
              <a:rPr lang="en-AU" sz="1400" i="1" dirty="0"/>
              <a:t>St Ives</a:t>
            </a:r>
          </a:p>
        </p:txBody>
      </p:sp>
      <p:pic>
        <p:nvPicPr>
          <p:cNvPr id="12" name="Picture 11">
            <a:extLst>
              <a:ext uri="{FF2B5EF4-FFF2-40B4-BE49-F238E27FC236}">
                <a16:creationId xmlns:a16="http://schemas.microsoft.com/office/drawing/2014/main" id="{DF805128-8443-EE26-F0A1-D221330F06BE}"/>
              </a:ext>
            </a:extLst>
          </p:cNvPr>
          <p:cNvPicPr>
            <a:picLocks noChangeAspect="1"/>
          </p:cNvPicPr>
          <p:nvPr/>
        </p:nvPicPr>
        <p:blipFill>
          <a:blip r:embed="rId3"/>
          <a:stretch>
            <a:fillRect/>
          </a:stretch>
        </p:blipFill>
        <p:spPr>
          <a:xfrm>
            <a:off x="350379" y="2187107"/>
            <a:ext cx="4334107" cy="3614589"/>
          </a:xfrm>
          <a:prstGeom prst="rect">
            <a:avLst/>
          </a:prstGeom>
        </p:spPr>
      </p:pic>
    </p:spTree>
    <p:extLst>
      <p:ext uri="{BB962C8B-B14F-4D97-AF65-F5344CB8AC3E}">
        <p14:creationId xmlns:p14="http://schemas.microsoft.com/office/powerpoint/2010/main" val="3138029435"/>
      </p:ext>
    </p:extLst>
  </p:cSld>
  <p:clrMapOvr>
    <a:masterClrMapping/>
  </p:clrMapOvr>
</p:sld>
</file>

<file path=ppt/theme/theme1.xml><?xml version="1.0" encoding="utf-8"?>
<a:theme xmlns:a="http://schemas.openxmlformats.org/drawingml/2006/main" name="Office Theme">
  <a:themeElements>
    <a:clrScheme name="Custom 1">
      <a:dk1>
        <a:sysClr val="windowText" lastClr="000000"/>
      </a:dk1>
      <a:lt1>
        <a:srgbClr val="4F6228"/>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17195</TotalTime>
  <Words>5157</Words>
  <Application>Microsoft Office PowerPoint</Application>
  <PresentationFormat>On-screen Show (4:3)</PresentationFormat>
  <Paragraphs>337</Paragraphs>
  <Slides>84</Slides>
  <Notes>5</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84</vt:i4>
      </vt:variant>
    </vt:vector>
  </HeadingPairs>
  <TitlesOfParts>
    <vt:vector size="91" baseType="lpstr">
      <vt:lpstr>Arial</vt:lpstr>
      <vt:lpstr>BrandonTextWeb-Regular</vt:lpstr>
      <vt:lpstr>Calibri</vt:lpstr>
      <vt:lpstr>Georgia</vt:lpstr>
      <vt:lpstr>proxima-nova</vt:lpstr>
      <vt:lpstr>Source Sans Pro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Andrea Hope</dc:creator>
  <cp:lastModifiedBy>Andrea Hope</cp:lastModifiedBy>
  <cp:revision>309</cp:revision>
  <dcterms:created xsi:type="dcterms:W3CDTF">2012-08-04T04:07:35Z</dcterms:created>
  <dcterms:modified xsi:type="dcterms:W3CDTF">2023-02-27T23:17:56Z</dcterms:modified>
</cp:coreProperties>
</file>