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8" r:id="rId3"/>
    <p:sldId id="302" r:id="rId4"/>
    <p:sldId id="303" r:id="rId5"/>
    <p:sldId id="307" r:id="rId6"/>
    <p:sldId id="306" r:id="rId7"/>
    <p:sldId id="305" r:id="rId8"/>
    <p:sldId id="304" r:id="rId9"/>
    <p:sldId id="257" r:id="rId10"/>
    <p:sldId id="259" r:id="rId11"/>
    <p:sldId id="258" r:id="rId12"/>
    <p:sldId id="260" r:id="rId13"/>
    <p:sldId id="262" r:id="rId14"/>
    <p:sldId id="263" r:id="rId15"/>
    <p:sldId id="264" r:id="rId16"/>
    <p:sldId id="265" r:id="rId17"/>
    <p:sldId id="266" r:id="rId18"/>
    <p:sldId id="269" r:id="rId19"/>
    <p:sldId id="268" r:id="rId20"/>
    <p:sldId id="267" r:id="rId21"/>
    <p:sldId id="270" r:id="rId22"/>
    <p:sldId id="274" r:id="rId23"/>
    <p:sldId id="281" r:id="rId24"/>
    <p:sldId id="273" r:id="rId25"/>
    <p:sldId id="288" r:id="rId26"/>
    <p:sldId id="290" r:id="rId27"/>
    <p:sldId id="275" r:id="rId28"/>
    <p:sldId id="297" r:id="rId29"/>
    <p:sldId id="278" r:id="rId30"/>
    <p:sldId id="279" r:id="rId31"/>
    <p:sldId id="261" r:id="rId32"/>
    <p:sldId id="271" r:id="rId33"/>
    <p:sldId id="277" r:id="rId34"/>
    <p:sldId id="282" r:id="rId35"/>
    <p:sldId id="280" r:id="rId36"/>
    <p:sldId id="283" r:id="rId37"/>
    <p:sldId id="284" r:id="rId38"/>
    <p:sldId id="285" r:id="rId39"/>
    <p:sldId id="286" r:id="rId40"/>
    <p:sldId id="287" r:id="rId41"/>
    <p:sldId id="289" r:id="rId42"/>
    <p:sldId id="298" r:id="rId43"/>
    <p:sldId id="291" r:id="rId44"/>
    <p:sldId id="292" r:id="rId45"/>
    <p:sldId id="293" r:id="rId46"/>
    <p:sldId id="295" r:id="rId47"/>
    <p:sldId id="299" r:id="rId48"/>
    <p:sldId id="294" r:id="rId49"/>
    <p:sldId id="300" r:id="rId50"/>
    <p:sldId id="301" r:id="rId51"/>
    <p:sldId id="296" r:id="rId52"/>
    <p:sldId id="309"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6228"/>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0" autoAdjust="0"/>
    <p:restoredTop sz="94660"/>
  </p:normalViewPr>
  <p:slideViewPr>
    <p:cSldViewPr snapToGrid="0">
      <p:cViewPr varScale="1">
        <p:scale>
          <a:sx n="103" d="100"/>
          <a:sy n="103" d="100"/>
        </p:scale>
        <p:origin x="2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9FC7-F3DB-857C-1B9F-8A40346482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0AE19F89-BC84-93F4-B6F8-6732954137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A236CB2-F35F-3C56-D497-19167C052018}"/>
              </a:ext>
            </a:extLst>
          </p:cNvPr>
          <p:cNvSpPr>
            <a:spLocks noGrp="1"/>
          </p:cNvSpPr>
          <p:nvPr>
            <p:ph type="dt" sz="half" idx="10"/>
          </p:nvPr>
        </p:nvSpPr>
        <p:spPr/>
        <p:txBody>
          <a:bodyPr/>
          <a:lstStyle/>
          <a:p>
            <a:fld id="{99794419-9B5C-4497-894B-B7873C7FEA22}" type="datetimeFigureOut">
              <a:rPr lang="en-AU" smtClean="0"/>
              <a:t>8/11/2022</a:t>
            </a:fld>
            <a:endParaRPr lang="en-AU"/>
          </a:p>
        </p:txBody>
      </p:sp>
      <p:sp>
        <p:nvSpPr>
          <p:cNvPr id="5" name="Footer Placeholder 4">
            <a:extLst>
              <a:ext uri="{FF2B5EF4-FFF2-40B4-BE49-F238E27FC236}">
                <a16:creationId xmlns:a16="http://schemas.microsoft.com/office/drawing/2014/main" id="{EADDF93C-32DE-1FFD-93C4-8E3A198CCEA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F12698D-BA6A-7378-B0D8-52A2362D86DF}"/>
              </a:ext>
            </a:extLst>
          </p:cNvPr>
          <p:cNvSpPr>
            <a:spLocks noGrp="1"/>
          </p:cNvSpPr>
          <p:nvPr>
            <p:ph type="sldNum" sz="quarter" idx="12"/>
          </p:nvPr>
        </p:nvSpPr>
        <p:spPr/>
        <p:txBody>
          <a:bodyPr/>
          <a:lstStyle/>
          <a:p>
            <a:fld id="{A655A45E-EC4A-41B1-A2AA-A826D1FF9F00}" type="slidenum">
              <a:rPr lang="en-AU" smtClean="0"/>
              <a:t>‹#›</a:t>
            </a:fld>
            <a:endParaRPr lang="en-AU"/>
          </a:p>
        </p:txBody>
      </p:sp>
    </p:spTree>
    <p:extLst>
      <p:ext uri="{BB962C8B-B14F-4D97-AF65-F5344CB8AC3E}">
        <p14:creationId xmlns:p14="http://schemas.microsoft.com/office/powerpoint/2010/main" val="890969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09564-A780-1106-62CA-E6DD5EEC1099}"/>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769674FE-B9BD-397F-EC4A-560FFF4B58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2B7BC03-22DF-8A70-0D00-133D0FFE9B4A}"/>
              </a:ext>
            </a:extLst>
          </p:cNvPr>
          <p:cNvSpPr>
            <a:spLocks noGrp="1"/>
          </p:cNvSpPr>
          <p:nvPr>
            <p:ph type="dt" sz="half" idx="10"/>
          </p:nvPr>
        </p:nvSpPr>
        <p:spPr/>
        <p:txBody>
          <a:bodyPr/>
          <a:lstStyle/>
          <a:p>
            <a:fld id="{99794419-9B5C-4497-894B-B7873C7FEA22}" type="datetimeFigureOut">
              <a:rPr lang="en-AU" smtClean="0"/>
              <a:t>8/11/2022</a:t>
            </a:fld>
            <a:endParaRPr lang="en-AU"/>
          </a:p>
        </p:txBody>
      </p:sp>
      <p:sp>
        <p:nvSpPr>
          <p:cNvPr id="5" name="Footer Placeholder 4">
            <a:extLst>
              <a:ext uri="{FF2B5EF4-FFF2-40B4-BE49-F238E27FC236}">
                <a16:creationId xmlns:a16="http://schemas.microsoft.com/office/drawing/2014/main" id="{B56BDA5C-678B-98A9-5736-BD83E181776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9005BF0-D93A-2FB2-69FF-164C2613A651}"/>
              </a:ext>
            </a:extLst>
          </p:cNvPr>
          <p:cNvSpPr>
            <a:spLocks noGrp="1"/>
          </p:cNvSpPr>
          <p:nvPr>
            <p:ph type="sldNum" sz="quarter" idx="12"/>
          </p:nvPr>
        </p:nvSpPr>
        <p:spPr/>
        <p:txBody>
          <a:bodyPr/>
          <a:lstStyle/>
          <a:p>
            <a:fld id="{A655A45E-EC4A-41B1-A2AA-A826D1FF9F00}" type="slidenum">
              <a:rPr lang="en-AU" smtClean="0"/>
              <a:t>‹#›</a:t>
            </a:fld>
            <a:endParaRPr lang="en-AU"/>
          </a:p>
        </p:txBody>
      </p:sp>
    </p:spTree>
    <p:extLst>
      <p:ext uri="{BB962C8B-B14F-4D97-AF65-F5344CB8AC3E}">
        <p14:creationId xmlns:p14="http://schemas.microsoft.com/office/powerpoint/2010/main" val="2738447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26C675-7997-FDF1-F916-6FBB96EDA66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A1648A2-405B-14BC-488A-BD64FC35FE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7AE4D3C-2F97-4CD9-325E-0634BD615E02}"/>
              </a:ext>
            </a:extLst>
          </p:cNvPr>
          <p:cNvSpPr>
            <a:spLocks noGrp="1"/>
          </p:cNvSpPr>
          <p:nvPr>
            <p:ph type="dt" sz="half" idx="10"/>
          </p:nvPr>
        </p:nvSpPr>
        <p:spPr/>
        <p:txBody>
          <a:bodyPr/>
          <a:lstStyle/>
          <a:p>
            <a:fld id="{99794419-9B5C-4497-894B-B7873C7FEA22}" type="datetimeFigureOut">
              <a:rPr lang="en-AU" smtClean="0"/>
              <a:t>8/11/2022</a:t>
            </a:fld>
            <a:endParaRPr lang="en-AU"/>
          </a:p>
        </p:txBody>
      </p:sp>
      <p:sp>
        <p:nvSpPr>
          <p:cNvPr id="5" name="Footer Placeholder 4">
            <a:extLst>
              <a:ext uri="{FF2B5EF4-FFF2-40B4-BE49-F238E27FC236}">
                <a16:creationId xmlns:a16="http://schemas.microsoft.com/office/drawing/2014/main" id="{D8E3232D-161D-0A8C-D674-1355E994DB4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2AAA687-95DF-6429-5DF9-B2BE0BFBE5C7}"/>
              </a:ext>
            </a:extLst>
          </p:cNvPr>
          <p:cNvSpPr>
            <a:spLocks noGrp="1"/>
          </p:cNvSpPr>
          <p:nvPr>
            <p:ph type="sldNum" sz="quarter" idx="12"/>
          </p:nvPr>
        </p:nvSpPr>
        <p:spPr/>
        <p:txBody>
          <a:bodyPr/>
          <a:lstStyle/>
          <a:p>
            <a:fld id="{A655A45E-EC4A-41B1-A2AA-A826D1FF9F00}" type="slidenum">
              <a:rPr lang="en-AU" smtClean="0"/>
              <a:t>‹#›</a:t>
            </a:fld>
            <a:endParaRPr lang="en-AU"/>
          </a:p>
        </p:txBody>
      </p:sp>
    </p:spTree>
    <p:extLst>
      <p:ext uri="{BB962C8B-B14F-4D97-AF65-F5344CB8AC3E}">
        <p14:creationId xmlns:p14="http://schemas.microsoft.com/office/powerpoint/2010/main" val="2102191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DE5E7-D255-26CF-3764-705D33B0F49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FD95496-86AB-7775-8697-37704D1A44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F31F161-12E8-5476-C419-5639345FA2DF}"/>
              </a:ext>
            </a:extLst>
          </p:cNvPr>
          <p:cNvSpPr>
            <a:spLocks noGrp="1"/>
          </p:cNvSpPr>
          <p:nvPr>
            <p:ph type="dt" sz="half" idx="10"/>
          </p:nvPr>
        </p:nvSpPr>
        <p:spPr/>
        <p:txBody>
          <a:bodyPr/>
          <a:lstStyle/>
          <a:p>
            <a:fld id="{99794419-9B5C-4497-894B-B7873C7FEA22}" type="datetimeFigureOut">
              <a:rPr lang="en-AU" smtClean="0"/>
              <a:t>8/11/2022</a:t>
            </a:fld>
            <a:endParaRPr lang="en-AU"/>
          </a:p>
        </p:txBody>
      </p:sp>
      <p:sp>
        <p:nvSpPr>
          <p:cNvPr id="5" name="Footer Placeholder 4">
            <a:extLst>
              <a:ext uri="{FF2B5EF4-FFF2-40B4-BE49-F238E27FC236}">
                <a16:creationId xmlns:a16="http://schemas.microsoft.com/office/drawing/2014/main" id="{19EF5C81-2AED-41C8-3CC5-EC50DA672DD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965A63F-88AC-AB0B-F9A8-5826D85C9DD6}"/>
              </a:ext>
            </a:extLst>
          </p:cNvPr>
          <p:cNvSpPr>
            <a:spLocks noGrp="1"/>
          </p:cNvSpPr>
          <p:nvPr>
            <p:ph type="sldNum" sz="quarter" idx="12"/>
          </p:nvPr>
        </p:nvSpPr>
        <p:spPr/>
        <p:txBody>
          <a:bodyPr/>
          <a:lstStyle/>
          <a:p>
            <a:fld id="{A655A45E-EC4A-41B1-A2AA-A826D1FF9F00}" type="slidenum">
              <a:rPr lang="en-AU" smtClean="0"/>
              <a:t>‹#›</a:t>
            </a:fld>
            <a:endParaRPr lang="en-AU"/>
          </a:p>
        </p:txBody>
      </p:sp>
    </p:spTree>
    <p:extLst>
      <p:ext uri="{BB962C8B-B14F-4D97-AF65-F5344CB8AC3E}">
        <p14:creationId xmlns:p14="http://schemas.microsoft.com/office/powerpoint/2010/main" val="3970581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FE4F2-275F-C997-6A05-7B855E5D37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002958AA-793D-E0EA-81A8-695E6875A8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446108-32B3-5AB8-3741-7FA87A8C921F}"/>
              </a:ext>
            </a:extLst>
          </p:cNvPr>
          <p:cNvSpPr>
            <a:spLocks noGrp="1"/>
          </p:cNvSpPr>
          <p:nvPr>
            <p:ph type="dt" sz="half" idx="10"/>
          </p:nvPr>
        </p:nvSpPr>
        <p:spPr/>
        <p:txBody>
          <a:bodyPr/>
          <a:lstStyle/>
          <a:p>
            <a:fld id="{99794419-9B5C-4497-894B-B7873C7FEA22}" type="datetimeFigureOut">
              <a:rPr lang="en-AU" smtClean="0"/>
              <a:t>8/11/2022</a:t>
            </a:fld>
            <a:endParaRPr lang="en-AU"/>
          </a:p>
        </p:txBody>
      </p:sp>
      <p:sp>
        <p:nvSpPr>
          <p:cNvPr id="5" name="Footer Placeholder 4">
            <a:extLst>
              <a:ext uri="{FF2B5EF4-FFF2-40B4-BE49-F238E27FC236}">
                <a16:creationId xmlns:a16="http://schemas.microsoft.com/office/drawing/2014/main" id="{2368C6D6-72FD-5239-0C2E-CBD41DDAE73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0C0FF1C-F186-BA5F-E960-A2AFDEE01FC3}"/>
              </a:ext>
            </a:extLst>
          </p:cNvPr>
          <p:cNvSpPr>
            <a:spLocks noGrp="1"/>
          </p:cNvSpPr>
          <p:nvPr>
            <p:ph type="sldNum" sz="quarter" idx="12"/>
          </p:nvPr>
        </p:nvSpPr>
        <p:spPr/>
        <p:txBody>
          <a:bodyPr/>
          <a:lstStyle/>
          <a:p>
            <a:fld id="{A655A45E-EC4A-41B1-A2AA-A826D1FF9F00}" type="slidenum">
              <a:rPr lang="en-AU" smtClean="0"/>
              <a:t>‹#›</a:t>
            </a:fld>
            <a:endParaRPr lang="en-AU"/>
          </a:p>
        </p:txBody>
      </p:sp>
    </p:spTree>
    <p:extLst>
      <p:ext uri="{BB962C8B-B14F-4D97-AF65-F5344CB8AC3E}">
        <p14:creationId xmlns:p14="http://schemas.microsoft.com/office/powerpoint/2010/main" val="2867425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2A3D5-44C4-508B-4286-E543ADAD73C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FDA68D8-ACD2-600C-AE99-399A190B08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348D3645-D6FC-1C05-AD05-5BBC4FD760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39BEBB34-2A0C-8054-D08B-10D635FD809D}"/>
              </a:ext>
            </a:extLst>
          </p:cNvPr>
          <p:cNvSpPr>
            <a:spLocks noGrp="1"/>
          </p:cNvSpPr>
          <p:nvPr>
            <p:ph type="dt" sz="half" idx="10"/>
          </p:nvPr>
        </p:nvSpPr>
        <p:spPr/>
        <p:txBody>
          <a:bodyPr/>
          <a:lstStyle/>
          <a:p>
            <a:fld id="{99794419-9B5C-4497-894B-B7873C7FEA22}" type="datetimeFigureOut">
              <a:rPr lang="en-AU" smtClean="0"/>
              <a:t>8/11/2022</a:t>
            </a:fld>
            <a:endParaRPr lang="en-AU"/>
          </a:p>
        </p:txBody>
      </p:sp>
      <p:sp>
        <p:nvSpPr>
          <p:cNvPr id="6" name="Footer Placeholder 5">
            <a:extLst>
              <a:ext uri="{FF2B5EF4-FFF2-40B4-BE49-F238E27FC236}">
                <a16:creationId xmlns:a16="http://schemas.microsoft.com/office/drawing/2014/main" id="{409A4231-F163-39FE-5A11-6C79D2052F0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8E89351-F17E-4C1D-3907-1AB97F63013A}"/>
              </a:ext>
            </a:extLst>
          </p:cNvPr>
          <p:cNvSpPr>
            <a:spLocks noGrp="1"/>
          </p:cNvSpPr>
          <p:nvPr>
            <p:ph type="sldNum" sz="quarter" idx="12"/>
          </p:nvPr>
        </p:nvSpPr>
        <p:spPr/>
        <p:txBody>
          <a:bodyPr/>
          <a:lstStyle/>
          <a:p>
            <a:fld id="{A655A45E-EC4A-41B1-A2AA-A826D1FF9F00}" type="slidenum">
              <a:rPr lang="en-AU" smtClean="0"/>
              <a:t>‹#›</a:t>
            </a:fld>
            <a:endParaRPr lang="en-AU"/>
          </a:p>
        </p:txBody>
      </p:sp>
    </p:spTree>
    <p:extLst>
      <p:ext uri="{BB962C8B-B14F-4D97-AF65-F5344CB8AC3E}">
        <p14:creationId xmlns:p14="http://schemas.microsoft.com/office/powerpoint/2010/main" val="474573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4921E-B26F-A106-88AA-90CF6527DFF9}"/>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0E35253-5714-6C52-AE93-78BCAE0BE4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EE90FA-375C-B829-1D9A-3F6257796A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0D9BF4F6-EA3F-CBED-163F-C522422363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F5DFD7-1697-CD1B-6432-167EF43759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99054DA1-68CE-079C-1DD1-E244F2F905D3}"/>
              </a:ext>
            </a:extLst>
          </p:cNvPr>
          <p:cNvSpPr>
            <a:spLocks noGrp="1"/>
          </p:cNvSpPr>
          <p:nvPr>
            <p:ph type="dt" sz="half" idx="10"/>
          </p:nvPr>
        </p:nvSpPr>
        <p:spPr/>
        <p:txBody>
          <a:bodyPr/>
          <a:lstStyle/>
          <a:p>
            <a:fld id="{99794419-9B5C-4497-894B-B7873C7FEA22}" type="datetimeFigureOut">
              <a:rPr lang="en-AU" smtClean="0"/>
              <a:t>8/11/2022</a:t>
            </a:fld>
            <a:endParaRPr lang="en-AU"/>
          </a:p>
        </p:txBody>
      </p:sp>
      <p:sp>
        <p:nvSpPr>
          <p:cNvPr id="8" name="Footer Placeholder 7">
            <a:extLst>
              <a:ext uri="{FF2B5EF4-FFF2-40B4-BE49-F238E27FC236}">
                <a16:creationId xmlns:a16="http://schemas.microsoft.com/office/drawing/2014/main" id="{1EFFF10B-A5AD-25B6-AFD9-55B527E8B526}"/>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FDC7B5BC-7D4A-2883-5291-BE8B86385C2E}"/>
              </a:ext>
            </a:extLst>
          </p:cNvPr>
          <p:cNvSpPr>
            <a:spLocks noGrp="1"/>
          </p:cNvSpPr>
          <p:nvPr>
            <p:ph type="sldNum" sz="quarter" idx="12"/>
          </p:nvPr>
        </p:nvSpPr>
        <p:spPr/>
        <p:txBody>
          <a:bodyPr/>
          <a:lstStyle/>
          <a:p>
            <a:fld id="{A655A45E-EC4A-41B1-A2AA-A826D1FF9F00}" type="slidenum">
              <a:rPr lang="en-AU" smtClean="0"/>
              <a:t>‹#›</a:t>
            </a:fld>
            <a:endParaRPr lang="en-AU"/>
          </a:p>
        </p:txBody>
      </p:sp>
    </p:spTree>
    <p:extLst>
      <p:ext uri="{BB962C8B-B14F-4D97-AF65-F5344CB8AC3E}">
        <p14:creationId xmlns:p14="http://schemas.microsoft.com/office/powerpoint/2010/main" val="4273353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E4A82-CB9D-5314-BDF4-94084465A6BE}"/>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09BAC61A-0AE0-C6A1-1242-0881494F6E65}"/>
              </a:ext>
            </a:extLst>
          </p:cNvPr>
          <p:cNvSpPr>
            <a:spLocks noGrp="1"/>
          </p:cNvSpPr>
          <p:nvPr>
            <p:ph type="dt" sz="half" idx="10"/>
          </p:nvPr>
        </p:nvSpPr>
        <p:spPr/>
        <p:txBody>
          <a:bodyPr/>
          <a:lstStyle/>
          <a:p>
            <a:fld id="{99794419-9B5C-4497-894B-B7873C7FEA22}" type="datetimeFigureOut">
              <a:rPr lang="en-AU" smtClean="0"/>
              <a:t>8/11/2022</a:t>
            </a:fld>
            <a:endParaRPr lang="en-AU"/>
          </a:p>
        </p:txBody>
      </p:sp>
      <p:sp>
        <p:nvSpPr>
          <p:cNvPr id="4" name="Footer Placeholder 3">
            <a:extLst>
              <a:ext uri="{FF2B5EF4-FFF2-40B4-BE49-F238E27FC236}">
                <a16:creationId xmlns:a16="http://schemas.microsoft.com/office/drawing/2014/main" id="{83883918-5D1C-45CC-E9DA-9FEBFF0A7A1F}"/>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F551721B-FDB4-FC51-E1C2-165AE6AC6DBE}"/>
              </a:ext>
            </a:extLst>
          </p:cNvPr>
          <p:cNvSpPr>
            <a:spLocks noGrp="1"/>
          </p:cNvSpPr>
          <p:nvPr>
            <p:ph type="sldNum" sz="quarter" idx="12"/>
          </p:nvPr>
        </p:nvSpPr>
        <p:spPr/>
        <p:txBody>
          <a:bodyPr/>
          <a:lstStyle/>
          <a:p>
            <a:fld id="{A655A45E-EC4A-41B1-A2AA-A826D1FF9F00}" type="slidenum">
              <a:rPr lang="en-AU" smtClean="0"/>
              <a:t>‹#›</a:t>
            </a:fld>
            <a:endParaRPr lang="en-AU"/>
          </a:p>
        </p:txBody>
      </p:sp>
    </p:spTree>
    <p:extLst>
      <p:ext uri="{BB962C8B-B14F-4D97-AF65-F5344CB8AC3E}">
        <p14:creationId xmlns:p14="http://schemas.microsoft.com/office/powerpoint/2010/main" val="3188248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E473CA-BD57-7EEE-12AC-16939F8C1CE0}"/>
              </a:ext>
            </a:extLst>
          </p:cNvPr>
          <p:cNvSpPr>
            <a:spLocks noGrp="1"/>
          </p:cNvSpPr>
          <p:nvPr>
            <p:ph type="dt" sz="half" idx="10"/>
          </p:nvPr>
        </p:nvSpPr>
        <p:spPr/>
        <p:txBody>
          <a:bodyPr/>
          <a:lstStyle/>
          <a:p>
            <a:fld id="{99794419-9B5C-4497-894B-B7873C7FEA22}" type="datetimeFigureOut">
              <a:rPr lang="en-AU" smtClean="0"/>
              <a:t>8/11/2022</a:t>
            </a:fld>
            <a:endParaRPr lang="en-AU"/>
          </a:p>
        </p:txBody>
      </p:sp>
      <p:sp>
        <p:nvSpPr>
          <p:cNvPr id="3" name="Footer Placeholder 2">
            <a:extLst>
              <a:ext uri="{FF2B5EF4-FFF2-40B4-BE49-F238E27FC236}">
                <a16:creationId xmlns:a16="http://schemas.microsoft.com/office/drawing/2014/main" id="{7F3F0F81-006A-73E4-11EC-6A2D284F8A2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E6C0416F-DE06-3E3E-4978-A1631612D6DA}"/>
              </a:ext>
            </a:extLst>
          </p:cNvPr>
          <p:cNvSpPr>
            <a:spLocks noGrp="1"/>
          </p:cNvSpPr>
          <p:nvPr>
            <p:ph type="sldNum" sz="quarter" idx="12"/>
          </p:nvPr>
        </p:nvSpPr>
        <p:spPr/>
        <p:txBody>
          <a:bodyPr/>
          <a:lstStyle/>
          <a:p>
            <a:fld id="{A655A45E-EC4A-41B1-A2AA-A826D1FF9F00}" type="slidenum">
              <a:rPr lang="en-AU" smtClean="0"/>
              <a:t>‹#›</a:t>
            </a:fld>
            <a:endParaRPr lang="en-AU"/>
          </a:p>
        </p:txBody>
      </p:sp>
    </p:spTree>
    <p:extLst>
      <p:ext uri="{BB962C8B-B14F-4D97-AF65-F5344CB8AC3E}">
        <p14:creationId xmlns:p14="http://schemas.microsoft.com/office/powerpoint/2010/main" val="3560600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AE31E-A4D7-7132-0CE5-68F84B9E31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9559C0F7-4175-C885-443A-D6D5A20750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070EFE18-17A6-FBF2-6984-D561849B4E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F1FDC8-080D-09A1-6FDF-77E102EC2C8C}"/>
              </a:ext>
            </a:extLst>
          </p:cNvPr>
          <p:cNvSpPr>
            <a:spLocks noGrp="1"/>
          </p:cNvSpPr>
          <p:nvPr>
            <p:ph type="dt" sz="half" idx="10"/>
          </p:nvPr>
        </p:nvSpPr>
        <p:spPr/>
        <p:txBody>
          <a:bodyPr/>
          <a:lstStyle/>
          <a:p>
            <a:fld id="{99794419-9B5C-4497-894B-B7873C7FEA22}" type="datetimeFigureOut">
              <a:rPr lang="en-AU" smtClean="0"/>
              <a:t>8/11/2022</a:t>
            </a:fld>
            <a:endParaRPr lang="en-AU"/>
          </a:p>
        </p:txBody>
      </p:sp>
      <p:sp>
        <p:nvSpPr>
          <p:cNvPr id="6" name="Footer Placeholder 5">
            <a:extLst>
              <a:ext uri="{FF2B5EF4-FFF2-40B4-BE49-F238E27FC236}">
                <a16:creationId xmlns:a16="http://schemas.microsoft.com/office/drawing/2014/main" id="{B55F47B7-7004-ED7F-B6DF-E521148DCC2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17EE559-23E3-F86F-065F-4E66FDB0EEB0}"/>
              </a:ext>
            </a:extLst>
          </p:cNvPr>
          <p:cNvSpPr>
            <a:spLocks noGrp="1"/>
          </p:cNvSpPr>
          <p:nvPr>
            <p:ph type="sldNum" sz="quarter" idx="12"/>
          </p:nvPr>
        </p:nvSpPr>
        <p:spPr/>
        <p:txBody>
          <a:bodyPr/>
          <a:lstStyle/>
          <a:p>
            <a:fld id="{A655A45E-EC4A-41B1-A2AA-A826D1FF9F00}" type="slidenum">
              <a:rPr lang="en-AU" smtClean="0"/>
              <a:t>‹#›</a:t>
            </a:fld>
            <a:endParaRPr lang="en-AU"/>
          </a:p>
        </p:txBody>
      </p:sp>
    </p:spTree>
    <p:extLst>
      <p:ext uri="{BB962C8B-B14F-4D97-AF65-F5344CB8AC3E}">
        <p14:creationId xmlns:p14="http://schemas.microsoft.com/office/powerpoint/2010/main" val="2614598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C5211-9AB7-A418-0EB2-24D173171F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FF156A3-2329-FEDD-9836-7F1B522415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C1D1B1B5-605D-A179-DD4E-773A2208B7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20ECF7-5EB7-50C4-6C4F-6D023CB1C899}"/>
              </a:ext>
            </a:extLst>
          </p:cNvPr>
          <p:cNvSpPr>
            <a:spLocks noGrp="1"/>
          </p:cNvSpPr>
          <p:nvPr>
            <p:ph type="dt" sz="half" idx="10"/>
          </p:nvPr>
        </p:nvSpPr>
        <p:spPr/>
        <p:txBody>
          <a:bodyPr/>
          <a:lstStyle/>
          <a:p>
            <a:fld id="{99794419-9B5C-4497-894B-B7873C7FEA22}" type="datetimeFigureOut">
              <a:rPr lang="en-AU" smtClean="0"/>
              <a:t>8/11/2022</a:t>
            </a:fld>
            <a:endParaRPr lang="en-AU"/>
          </a:p>
        </p:txBody>
      </p:sp>
      <p:sp>
        <p:nvSpPr>
          <p:cNvPr id="6" name="Footer Placeholder 5">
            <a:extLst>
              <a:ext uri="{FF2B5EF4-FFF2-40B4-BE49-F238E27FC236}">
                <a16:creationId xmlns:a16="http://schemas.microsoft.com/office/drawing/2014/main" id="{E65FD059-CB4A-30B4-3643-8C172EFA36C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057C42A-922A-3D04-70CC-0A08DD4E5E7A}"/>
              </a:ext>
            </a:extLst>
          </p:cNvPr>
          <p:cNvSpPr>
            <a:spLocks noGrp="1"/>
          </p:cNvSpPr>
          <p:nvPr>
            <p:ph type="sldNum" sz="quarter" idx="12"/>
          </p:nvPr>
        </p:nvSpPr>
        <p:spPr/>
        <p:txBody>
          <a:bodyPr/>
          <a:lstStyle/>
          <a:p>
            <a:fld id="{A655A45E-EC4A-41B1-A2AA-A826D1FF9F00}" type="slidenum">
              <a:rPr lang="en-AU" smtClean="0"/>
              <a:t>‹#›</a:t>
            </a:fld>
            <a:endParaRPr lang="en-AU"/>
          </a:p>
        </p:txBody>
      </p:sp>
    </p:spTree>
    <p:extLst>
      <p:ext uri="{BB962C8B-B14F-4D97-AF65-F5344CB8AC3E}">
        <p14:creationId xmlns:p14="http://schemas.microsoft.com/office/powerpoint/2010/main" val="82476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alpha val="12157"/>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334E69-68F7-E73F-DA59-3F1718E8C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AEDC596-0ECE-EB92-7D12-CBF0205CE4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CCB687C-2AB2-5022-9240-ABA42A4EFA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794419-9B5C-4497-894B-B7873C7FEA22}" type="datetimeFigureOut">
              <a:rPr lang="en-AU" smtClean="0"/>
              <a:t>8/11/2022</a:t>
            </a:fld>
            <a:endParaRPr lang="en-AU"/>
          </a:p>
        </p:txBody>
      </p:sp>
      <p:sp>
        <p:nvSpPr>
          <p:cNvPr id="5" name="Footer Placeholder 4">
            <a:extLst>
              <a:ext uri="{FF2B5EF4-FFF2-40B4-BE49-F238E27FC236}">
                <a16:creationId xmlns:a16="http://schemas.microsoft.com/office/drawing/2014/main" id="{511779ED-AE49-2DFB-D0D9-320D151161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0C2A583C-B236-2064-47A5-18C74C19E4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55A45E-EC4A-41B1-A2AA-A826D1FF9F00}" type="slidenum">
              <a:rPr lang="en-AU" smtClean="0"/>
              <a:t>‹#›</a:t>
            </a:fld>
            <a:endParaRPr lang="en-AU"/>
          </a:p>
        </p:txBody>
      </p:sp>
    </p:spTree>
    <p:extLst>
      <p:ext uri="{BB962C8B-B14F-4D97-AF65-F5344CB8AC3E}">
        <p14:creationId xmlns:p14="http://schemas.microsoft.com/office/powerpoint/2010/main" val="634048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australianarthistory.com/"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hyperlink" Target="http://www.australianarthistory.com/"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F4AD294-0695-1CDE-55A5-4284AA598D55}"/>
              </a:ext>
            </a:extLst>
          </p:cNvPr>
          <p:cNvSpPr txBox="1"/>
          <p:nvPr/>
        </p:nvSpPr>
        <p:spPr>
          <a:xfrm>
            <a:off x="3401998" y="1216785"/>
            <a:ext cx="6096000" cy="4832092"/>
          </a:xfrm>
          <a:prstGeom prst="rect">
            <a:avLst/>
          </a:prstGeom>
          <a:noFill/>
        </p:spPr>
        <p:txBody>
          <a:bodyPr wrap="square">
            <a:spAutoFit/>
          </a:bodyPr>
          <a:lstStyle/>
          <a:p>
            <a:pPr fontAlgn="base"/>
            <a:r>
              <a:rPr lang="en-US" sz="4400" b="0" i="0" dirty="0">
                <a:solidFill>
                  <a:srgbClr val="4F6228"/>
                </a:solidFill>
                <a:effectLst/>
              </a:rPr>
              <a:t>Emma Minnie Boyd</a:t>
            </a:r>
          </a:p>
          <a:p>
            <a:pPr algn="l" fontAlgn="base"/>
            <a:endParaRPr lang="en-US" sz="4400" b="0" i="1" dirty="0">
              <a:solidFill>
                <a:srgbClr val="4F6228"/>
              </a:solidFill>
              <a:effectLst/>
            </a:endParaRPr>
          </a:p>
          <a:p>
            <a:pPr algn="l" fontAlgn="base"/>
            <a:endParaRPr lang="en-US" sz="4400" i="1" dirty="0">
              <a:solidFill>
                <a:srgbClr val="4F6228"/>
              </a:solidFill>
            </a:endParaRPr>
          </a:p>
          <a:p>
            <a:pPr algn="l" fontAlgn="base"/>
            <a:r>
              <a:rPr lang="en-US" sz="4400" b="0" i="1" dirty="0">
                <a:solidFill>
                  <a:srgbClr val="4F6228"/>
                </a:solidFill>
                <a:effectLst/>
              </a:rPr>
              <a:t>Art and Opportunity in Marvellous Melbourne</a:t>
            </a:r>
          </a:p>
          <a:p>
            <a:pPr algn="l" fontAlgn="base"/>
            <a:endParaRPr lang="en-US" sz="4400" i="1" dirty="0">
              <a:solidFill>
                <a:srgbClr val="4F6228"/>
              </a:solidFill>
            </a:endParaRPr>
          </a:p>
          <a:p>
            <a:pPr algn="l" fontAlgn="base"/>
            <a:endParaRPr lang="en-US" sz="4400" b="0" i="0" dirty="0">
              <a:solidFill>
                <a:srgbClr val="4F6228"/>
              </a:solidFill>
              <a:effectLst/>
            </a:endParaRPr>
          </a:p>
        </p:txBody>
      </p:sp>
      <p:sp>
        <p:nvSpPr>
          <p:cNvPr id="2" name="TextBox 1">
            <a:extLst>
              <a:ext uri="{FF2B5EF4-FFF2-40B4-BE49-F238E27FC236}">
                <a16:creationId xmlns:a16="http://schemas.microsoft.com/office/drawing/2014/main" id="{A9B848CB-6F77-D746-FDE8-D1339E3412C4}"/>
              </a:ext>
            </a:extLst>
          </p:cNvPr>
          <p:cNvSpPr txBox="1"/>
          <p:nvPr/>
        </p:nvSpPr>
        <p:spPr>
          <a:xfrm>
            <a:off x="7813141" y="5587212"/>
            <a:ext cx="3223033" cy="923330"/>
          </a:xfrm>
          <a:prstGeom prst="rect">
            <a:avLst/>
          </a:prstGeom>
          <a:noFill/>
        </p:spPr>
        <p:txBody>
          <a:bodyPr wrap="square" rtlCol="0">
            <a:spAutoFit/>
          </a:bodyPr>
          <a:lstStyle/>
          <a:p>
            <a:r>
              <a:rPr lang="en-AU" dirty="0">
                <a:solidFill>
                  <a:srgbClr val="4F6228"/>
                </a:solidFill>
              </a:rPr>
              <a:t>Andrea Hope</a:t>
            </a:r>
          </a:p>
          <a:p>
            <a:r>
              <a:rPr lang="en-AU" dirty="0">
                <a:solidFill>
                  <a:srgbClr val="4F6228"/>
                </a:solidFill>
                <a:hlinkClick r:id="rId2">
                  <a:extLst>
                    <a:ext uri="{A12FA001-AC4F-418D-AE19-62706E023703}">
                      <ahyp:hlinkClr xmlns:ahyp="http://schemas.microsoft.com/office/drawing/2018/hyperlinkcolor" val="tx"/>
                    </a:ext>
                  </a:extLst>
                </a:hlinkClick>
              </a:rPr>
              <a:t>www.australianarthistory.com</a:t>
            </a:r>
            <a:endParaRPr lang="en-AU" dirty="0">
              <a:solidFill>
                <a:srgbClr val="4F6228"/>
              </a:solidFill>
            </a:endParaRPr>
          </a:p>
          <a:p>
            <a:endParaRPr lang="en-AU" dirty="0"/>
          </a:p>
        </p:txBody>
      </p:sp>
    </p:spTree>
    <p:extLst>
      <p:ext uri="{BB962C8B-B14F-4D97-AF65-F5344CB8AC3E}">
        <p14:creationId xmlns:p14="http://schemas.microsoft.com/office/powerpoint/2010/main" val="4061476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319B7ECC-27ED-AE55-40BD-4AC7BF4D21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6944" y="238125"/>
            <a:ext cx="7758112" cy="57266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B0418FF-2ACF-CBC4-4515-0D7D199E5560}"/>
              </a:ext>
            </a:extLst>
          </p:cNvPr>
          <p:cNvSpPr txBox="1"/>
          <p:nvPr/>
        </p:nvSpPr>
        <p:spPr>
          <a:xfrm>
            <a:off x="2216944" y="6250543"/>
            <a:ext cx="6092190" cy="369332"/>
          </a:xfrm>
          <a:prstGeom prst="rect">
            <a:avLst/>
          </a:prstGeom>
          <a:noFill/>
        </p:spPr>
        <p:txBody>
          <a:bodyPr wrap="square">
            <a:spAutoFit/>
          </a:bodyPr>
          <a:lstStyle/>
          <a:p>
            <a:r>
              <a:rPr lang="en-AU" b="0" i="0" dirty="0">
                <a:solidFill>
                  <a:srgbClr val="000000"/>
                </a:solidFill>
                <a:effectLst/>
                <a:latin typeface="raleway" pitchFamily="2" charset="0"/>
              </a:rPr>
              <a:t>Emma Minnie Boyd, </a:t>
            </a:r>
            <a:r>
              <a:rPr lang="en-AU" b="0" i="1" dirty="0" err="1">
                <a:solidFill>
                  <a:srgbClr val="000000"/>
                </a:solidFill>
                <a:effectLst/>
                <a:latin typeface="raleway" pitchFamily="2" charset="0"/>
              </a:rPr>
              <a:t>Flowerpiece</a:t>
            </a:r>
            <a:endParaRPr lang="en-AU" dirty="0"/>
          </a:p>
        </p:txBody>
      </p:sp>
    </p:spTree>
    <p:extLst>
      <p:ext uri="{BB962C8B-B14F-4D97-AF65-F5344CB8AC3E}">
        <p14:creationId xmlns:p14="http://schemas.microsoft.com/office/powerpoint/2010/main" val="1818836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144099-281B-C08D-FACC-FEDCE3FF8F7C}"/>
              </a:ext>
            </a:extLst>
          </p:cNvPr>
          <p:cNvSpPr txBox="1"/>
          <p:nvPr/>
        </p:nvSpPr>
        <p:spPr>
          <a:xfrm>
            <a:off x="280035" y="5569359"/>
            <a:ext cx="3674745" cy="923330"/>
          </a:xfrm>
          <a:prstGeom prst="rect">
            <a:avLst/>
          </a:prstGeom>
          <a:noFill/>
        </p:spPr>
        <p:txBody>
          <a:bodyPr wrap="square">
            <a:spAutoFit/>
          </a:bodyPr>
          <a:lstStyle/>
          <a:p>
            <a:r>
              <a:rPr lang="en-US" b="0" i="0" dirty="0">
                <a:solidFill>
                  <a:srgbClr val="000000"/>
                </a:solidFill>
                <a:effectLst/>
                <a:latin typeface="raleway" pitchFamily="2" charset="0"/>
              </a:rPr>
              <a:t>Emma Minnie Boyd,</a:t>
            </a:r>
            <a:r>
              <a:rPr lang="en-US" b="0" i="1" dirty="0">
                <a:solidFill>
                  <a:srgbClr val="000000"/>
                </a:solidFill>
                <a:effectLst/>
                <a:latin typeface="raleway" pitchFamily="2" charset="0"/>
              </a:rPr>
              <a:t> Bush Scene, The Walk  Chiltern area of North Eastern Victoria,</a:t>
            </a:r>
            <a:r>
              <a:rPr lang="en-US" b="0" i="0" dirty="0">
                <a:solidFill>
                  <a:srgbClr val="000000"/>
                </a:solidFill>
                <a:effectLst/>
                <a:latin typeface="raleway" pitchFamily="2" charset="0"/>
              </a:rPr>
              <a:t> 1860s</a:t>
            </a:r>
            <a:endParaRPr lang="en-AU" dirty="0"/>
          </a:p>
        </p:txBody>
      </p:sp>
      <p:pic>
        <p:nvPicPr>
          <p:cNvPr id="2050" name="Picture 2" descr="Emma Minnie Boyd, Bush Scene, The Walk  ">
            <a:extLst>
              <a:ext uri="{FF2B5EF4-FFF2-40B4-BE49-F238E27FC236}">
                <a16:creationId xmlns:a16="http://schemas.microsoft.com/office/drawing/2014/main" id="{56102F13-760C-8E2A-7251-575A7FCC63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035" y="431214"/>
            <a:ext cx="5812434" cy="3569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C24C141-6074-A251-E911-50F2601D62E6}"/>
              </a:ext>
            </a:extLst>
          </p:cNvPr>
          <p:cNvSpPr txBox="1"/>
          <p:nvPr/>
        </p:nvSpPr>
        <p:spPr>
          <a:xfrm>
            <a:off x="6273165" y="5686337"/>
            <a:ext cx="5448300" cy="646331"/>
          </a:xfrm>
          <a:prstGeom prst="rect">
            <a:avLst/>
          </a:prstGeom>
          <a:noFill/>
        </p:spPr>
        <p:txBody>
          <a:bodyPr wrap="square">
            <a:spAutoFit/>
          </a:bodyPr>
          <a:lstStyle/>
          <a:p>
            <a:r>
              <a:rPr lang="en-US" b="0" i="0" dirty="0">
                <a:solidFill>
                  <a:srgbClr val="000000"/>
                </a:solidFill>
                <a:effectLst/>
                <a:latin typeface="raleway" pitchFamily="2" charset="0"/>
              </a:rPr>
              <a:t>Emma Minnie Boyd,</a:t>
            </a:r>
            <a:r>
              <a:rPr lang="en-US" b="0" i="1" dirty="0">
                <a:solidFill>
                  <a:srgbClr val="000000"/>
                </a:solidFill>
                <a:effectLst/>
                <a:latin typeface="raleway" pitchFamily="2" charset="0"/>
              </a:rPr>
              <a:t> A Summers Day, Gum Trees in a Paddock</a:t>
            </a:r>
            <a:r>
              <a:rPr lang="en-US" b="0" i="0" dirty="0">
                <a:solidFill>
                  <a:srgbClr val="000000"/>
                </a:solidFill>
                <a:effectLst/>
                <a:latin typeface="raleway" pitchFamily="2" charset="0"/>
              </a:rPr>
              <a:t>, date unknown, </a:t>
            </a:r>
            <a:r>
              <a:rPr lang="en-US" b="0" i="0" dirty="0" err="1">
                <a:solidFill>
                  <a:srgbClr val="000000"/>
                </a:solidFill>
                <a:effectLst/>
                <a:latin typeface="raleway" pitchFamily="2" charset="0"/>
              </a:rPr>
              <a:t>Bundanon</a:t>
            </a:r>
            <a:r>
              <a:rPr lang="en-US" b="0" i="0" dirty="0">
                <a:solidFill>
                  <a:srgbClr val="000000"/>
                </a:solidFill>
                <a:effectLst/>
                <a:latin typeface="raleway" pitchFamily="2" charset="0"/>
              </a:rPr>
              <a:t> Trust</a:t>
            </a:r>
            <a:endParaRPr lang="en-AU" dirty="0"/>
          </a:p>
        </p:txBody>
      </p:sp>
      <p:pic>
        <p:nvPicPr>
          <p:cNvPr id="2052" name="Picture 4" descr="Emma Minnie Boyd, A Summers Day, Gum Tre">
            <a:extLst>
              <a:ext uri="{FF2B5EF4-FFF2-40B4-BE49-F238E27FC236}">
                <a16:creationId xmlns:a16="http://schemas.microsoft.com/office/drawing/2014/main" id="{57404351-5F65-4B41-B87B-48B1B2D9BB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165" y="1690077"/>
            <a:ext cx="5763574" cy="3156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983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8FD3E6-5ADE-7E67-7661-E9A0EEC8158F}"/>
              </a:ext>
            </a:extLst>
          </p:cNvPr>
          <p:cNvSpPr txBox="1"/>
          <p:nvPr/>
        </p:nvSpPr>
        <p:spPr>
          <a:xfrm>
            <a:off x="628073" y="618898"/>
            <a:ext cx="5606472" cy="6417141"/>
          </a:xfrm>
          <a:prstGeom prst="rect">
            <a:avLst/>
          </a:prstGeom>
          <a:noFill/>
        </p:spPr>
        <p:txBody>
          <a:bodyPr wrap="square" rtlCol="0">
            <a:spAutoFit/>
          </a:bodyPr>
          <a:lstStyle/>
          <a:p>
            <a:pPr marL="285750" indent="-285750">
              <a:buFont typeface="Arial" panose="020B0604020202020204" pitchFamily="34" charset="0"/>
              <a:buChar char="•"/>
            </a:pPr>
            <a:r>
              <a:rPr lang="en-AU" sz="2100" dirty="0">
                <a:latin typeface="Raleway" pitchFamily="2" charset="0"/>
              </a:rPr>
              <a:t>Grandfather Sir William </a:t>
            </a:r>
            <a:r>
              <a:rPr lang="en-AU" sz="2100" i="0" dirty="0">
                <a:effectLst/>
                <a:latin typeface="Raleway" pitchFamily="2" charset="0"/>
              </a:rPr>
              <a:t>à Beckett first chief Justice of Victoria</a:t>
            </a:r>
          </a:p>
          <a:p>
            <a:pPr marL="285750" indent="-285750">
              <a:buFont typeface="Arial" panose="020B0604020202020204" pitchFamily="34" charset="0"/>
              <a:buChar char="•"/>
            </a:pPr>
            <a:r>
              <a:rPr lang="en-AU" sz="2100" dirty="0">
                <a:latin typeface="Raleway" pitchFamily="2" charset="0"/>
              </a:rPr>
              <a:t>At age 22 he had eloped with 18yr old Emma Mills – her  father John Mills was a convict transported to Tasmania in 1826</a:t>
            </a:r>
          </a:p>
          <a:p>
            <a:pPr marL="285750" indent="-285750">
              <a:buFont typeface="Arial" panose="020B0604020202020204" pitchFamily="34" charset="0"/>
              <a:buChar char="•"/>
            </a:pPr>
            <a:r>
              <a:rPr lang="en-AU" sz="2100" dirty="0">
                <a:latin typeface="Raleway" pitchFamily="2" charset="0"/>
              </a:rPr>
              <a:t>John Mills later made a fortune from brewing and property interests – provided for Emma in his will which left the next generation of </a:t>
            </a:r>
            <a:r>
              <a:rPr lang="en-AU" sz="2100" i="0" dirty="0">
                <a:effectLst/>
                <a:latin typeface="Raleway" pitchFamily="2" charset="0"/>
              </a:rPr>
              <a:t>à Becketts quite wealthy</a:t>
            </a:r>
          </a:p>
          <a:p>
            <a:pPr marL="285750" indent="-285750">
              <a:buFont typeface="Arial" panose="020B0604020202020204" pitchFamily="34" charset="0"/>
              <a:buChar char="•"/>
            </a:pPr>
            <a:r>
              <a:rPr lang="en-AU" sz="2100" dirty="0">
                <a:latin typeface="Raleway" pitchFamily="2" charset="0"/>
              </a:rPr>
              <a:t>Purchased The Grange in hills at Harkaway near Melbourne with magnificent views</a:t>
            </a:r>
          </a:p>
          <a:p>
            <a:pPr marL="285750" indent="-285750">
              <a:buFont typeface="Arial" panose="020B0604020202020204" pitchFamily="34" charset="0"/>
              <a:buChar char="•"/>
            </a:pPr>
            <a:r>
              <a:rPr lang="en-AU" sz="2100" i="0" dirty="0">
                <a:effectLst/>
                <a:latin typeface="Raleway" pitchFamily="2" charset="0"/>
              </a:rPr>
              <a:t>Minnie one of 6 child</a:t>
            </a:r>
            <a:r>
              <a:rPr lang="en-AU" sz="2100" dirty="0">
                <a:latin typeface="Raleway" pitchFamily="2" charset="0"/>
              </a:rPr>
              <a:t>ren who had a very comfortable lifestyle</a:t>
            </a:r>
          </a:p>
          <a:p>
            <a:pPr marL="285750" indent="-285750">
              <a:buFont typeface="Arial" panose="020B0604020202020204" pitchFamily="34" charset="0"/>
              <a:buChar char="•"/>
            </a:pPr>
            <a:r>
              <a:rPr lang="en-AU" sz="2100" i="0" dirty="0">
                <a:effectLst/>
                <a:latin typeface="Raleway" pitchFamily="2" charset="0"/>
              </a:rPr>
              <a:t>Minnie</a:t>
            </a:r>
            <a:r>
              <a:rPr lang="en-AU" sz="2100" dirty="0">
                <a:latin typeface="Raleway" pitchFamily="2" charset="0"/>
              </a:rPr>
              <a:t>’s talent supported by her parents and relatives</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p:txBody>
      </p:sp>
      <p:pic>
        <p:nvPicPr>
          <p:cNvPr id="4" name="Picture 3">
            <a:extLst>
              <a:ext uri="{FF2B5EF4-FFF2-40B4-BE49-F238E27FC236}">
                <a16:creationId xmlns:a16="http://schemas.microsoft.com/office/drawing/2014/main" id="{C6B9A0E6-5BA7-C65E-0586-D2BAB55021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7175" y="341807"/>
            <a:ext cx="4758849" cy="2937102"/>
          </a:xfrm>
          <a:prstGeom prst="rect">
            <a:avLst/>
          </a:prstGeom>
        </p:spPr>
      </p:pic>
      <p:pic>
        <p:nvPicPr>
          <p:cNvPr id="6" name="Picture 5">
            <a:extLst>
              <a:ext uri="{FF2B5EF4-FFF2-40B4-BE49-F238E27FC236}">
                <a16:creationId xmlns:a16="http://schemas.microsoft.com/office/drawing/2014/main" id="{1B9FE80D-C495-AC12-A2BD-BE8393A01C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3600" y="3371879"/>
            <a:ext cx="4572424" cy="3366047"/>
          </a:xfrm>
          <a:prstGeom prst="rect">
            <a:avLst/>
          </a:prstGeom>
        </p:spPr>
      </p:pic>
      <p:sp>
        <p:nvSpPr>
          <p:cNvPr id="8" name="TextBox 7">
            <a:extLst>
              <a:ext uri="{FF2B5EF4-FFF2-40B4-BE49-F238E27FC236}">
                <a16:creationId xmlns:a16="http://schemas.microsoft.com/office/drawing/2014/main" id="{D4B78553-F50B-CDE7-E74C-03FF4487617E}"/>
              </a:ext>
            </a:extLst>
          </p:cNvPr>
          <p:cNvSpPr txBox="1"/>
          <p:nvPr/>
        </p:nvSpPr>
        <p:spPr>
          <a:xfrm>
            <a:off x="1657928" y="6430149"/>
            <a:ext cx="6640946" cy="307777"/>
          </a:xfrm>
          <a:prstGeom prst="rect">
            <a:avLst/>
          </a:prstGeom>
          <a:noFill/>
        </p:spPr>
        <p:txBody>
          <a:bodyPr wrap="square">
            <a:spAutoFit/>
          </a:bodyPr>
          <a:lstStyle/>
          <a:p>
            <a:r>
              <a:rPr lang="en-AU" sz="1400" dirty="0"/>
              <a:t>Emma Minnie Boyd, </a:t>
            </a:r>
            <a:r>
              <a:rPr lang="en-AU" sz="1400" i="1" dirty="0"/>
              <a:t>The Grange</a:t>
            </a:r>
            <a:r>
              <a:rPr lang="en-AU" sz="1400" dirty="0"/>
              <a:t>, 1874;</a:t>
            </a:r>
            <a:r>
              <a:rPr lang="en-US" sz="1400" dirty="0"/>
              <a:t> </a:t>
            </a:r>
            <a:r>
              <a:rPr lang="en-US" sz="1400" i="1" dirty="0"/>
              <a:t>View from the Grange</a:t>
            </a:r>
            <a:r>
              <a:rPr lang="en-US" sz="1400" dirty="0"/>
              <a:t>, 1875 </a:t>
            </a:r>
            <a:endParaRPr lang="en-AU" sz="1400" dirty="0"/>
          </a:p>
        </p:txBody>
      </p:sp>
    </p:spTree>
    <p:extLst>
      <p:ext uri="{BB962C8B-B14F-4D97-AF65-F5344CB8AC3E}">
        <p14:creationId xmlns:p14="http://schemas.microsoft.com/office/powerpoint/2010/main" val="3732653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BCD3A8-B00A-5A47-CEAA-FA4C5F3D57FD}"/>
              </a:ext>
            </a:extLst>
          </p:cNvPr>
          <p:cNvSpPr txBox="1"/>
          <p:nvPr/>
        </p:nvSpPr>
        <p:spPr>
          <a:xfrm>
            <a:off x="473242" y="180963"/>
            <a:ext cx="11245516" cy="954107"/>
          </a:xfrm>
          <a:prstGeom prst="rect">
            <a:avLst/>
          </a:prstGeom>
          <a:noFill/>
        </p:spPr>
        <p:txBody>
          <a:bodyPr wrap="square" rtlCol="0">
            <a:spAutoFit/>
          </a:bodyPr>
          <a:lstStyle/>
          <a:p>
            <a:r>
              <a:rPr lang="en-AU" sz="2800" dirty="0"/>
              <a:t>Reports that she attended two different schools</a:t>
            </a:r>
          </a:p>
          <a:p>
            <a:r>
              <a:rPr lang="en-AU" sz="2800" dirty="0">
                <a:solidFill>
                  <a:srgbClr val="4F6228"/>
                </a:solidFill>
              </a:rPr>
              <a:t>Madame </a:t>
            </a:r>
            <a:r>
              <a:rPr lang="en-AU" sz="2800" dirty="0" err="1">
                <a:solidFill>
                  <a:srgbClr val="4F6228"/>
                </a:solidFill>
              </a:rPr>
              <a:t>Pfund’s</a:t>
            </a:r>
            <a:r>
              <a:rPr lang="en-AU" sz="2800" dirty="0">
                <a:solidFill>
                  <a:srgbClr val="4F6228"/>
                </a:solidFill>
              </a:rPr>
              <a:t> School </a:t>
            </a:r>
            <a:r>
              <a:rPr lang="en-AU" sz="2800" dirty="0"/>
              <a:t>&amp; </a:t>
            </a:r>
            <a:r>
              <a:rPr lang="en-AU" sz="2800" dirty="0">
                <a:solidFill>
                  <a:srgbClr val="4F6228"/>
                </a:solidFill>
              </a:rPr>
              <a:t>Madame </a:t>
            </a:r>
            <a:r>
              <a:rPr lang="en-AU" sz="2800" dirty="0" err="1">
                <a:solidFill>
                  <a:srgbClr val="4F6228"/>
                </a:solidFill>
              </a:rPr>
              <a:t>Vieusseux's</a:t>
            </a:r>
            <a:r>
              <a:rPr lang="en-AU" sz="2800" dirty="0">
                <a:solidFill>
                  <a:srgbClr val="4F6228"/>
                </a:solidFill>
              </a:rPr>
              <a:t> School</a:t>
            </a:r>
          </a:p>
        </p:txBody>
      </p:sp>
      <p:sp>
        <p:nvSpPr>
          <p:cNvPr id="3" name="TextBox 2">
            <a:extLst>
              <a:ext uri="{FF2B5EF4-FFF2-40B4-BE49-F238E27FC236}">
                <a16:creationId xmlns:a16="http://schemas.microsoft.com/office/drawing/2014/main" id="{9D618D2C-DFC0-B98A-B7AA-2963C95D7E02}"/>
              </a:ext>
            </a:extLst>
          </p:cNvPr>
          <p:cNvSpPr txBox="1"/>
          <p:nvPr/>
        </p:nvSpPr>
        <p:spPr>
          <a:xfrm>
            <a:off x="336885" y="1859339"/>
            <a:ext cx="6384758" cy="4093428"/>
          </a:xfrm>
          <a:prstGeom prst="rect">
            <a:avLst/>
          </a:prstGeom>
          <a:noFill/>
        </p:spPr>
        <p:txBody>
          <a:bodyPr wrap="square" rtlCol="0">
            <a:spAutoFit/>
          </a:bodyPr>
          <a:lstStyle/>
          <a:p>
            <a:pPr marL="285750" indent="-285750">
              <a:buFont typeface="Arial" panose="020B0604020202020204" pitchFamily="34" charset="0"/>
              <a:buChar char="•"/>
            </a:pPr>
            <a:r>
              <a:rPr lang="en-US" sz="2000" b="0" i="0" dirty="0">
                <a:solidFill>
                  <a:srgbClr val="000000"/>
                </a:solidFill>
                <a:effectLst/>
                <a:latin typeface="raleway" pitchFamily="2" charset="0"/>
              </a:rPr>
              <a:t>Swiss-born </a:t>
            </a:r>
            <a:r>
              <a:rPr lang="en-US" sz="2000" b="1" i="0" dirty="0">
                <a:solidFill>
                  <a:srgbClr val="000000"/>
                </a:solidFill>
                <a:effectLst/>
                <a:latin typeface="raleway" pitchFamily="2" charset="0"/>
              </a:rPr>
              <a:t>Madame Elise </a:t>
            </a:r>
            <a:r>
              <a:rPr lang="en-US" sz="2000" b="1" i="0" dirty="0" err="1">
                <a:solidFill>
                  <a:srgbClr val="000000"/>
                </a:solidFill>
                <a:effectLst/>
                <a:latin typeface="raleway" pitchFamily="2" charset="0"/>
              </a:rPr>
              <a:t>Pfund</a:t>
            </a:r>
            <a:r>
              <a:rPr lang="en-US" sz="2000" b="1" i="0" dirty="0">
                <a:solidFill>
                  <a:srgbClr val="000000"/>
                </a:solidFill>
                <a:effectLst/>
                <a:latin typeface="raleway" pitchFamily="2" charset="0"/>
              </a:rPr>
              <a:t> </a:t>
            </a:r>
            <a:r>
              <a:rPr lang="en-US" sz="2000" b="0" i="0" dirty="0">
                <a:solidFill>
                  <a:srgbClr val="000000"/>
                </a:solidFill>
                <a:effectLst/>
                <a:latin typeface="raleway" pitchFamily="2" charset="0"/>
              </a:rPr>
              <a:t>established </a:t>
            </a:r>
            <a:r>
              <a:rPr lang="en-US" sz="2000" b="0" i="0" dirty="0" err="1">
                <a:solidFill>
                  <a:srgbClr val="000000"/>
                </a:solidFill>
                <a:effectLst/>
                <a:latin typeface="raleway" pitchFamily="2" charset="0"/>
              </a:rPr>
              <a:t>Oberwyl</a:t>
            </a:r>
            <a:r>
              <a:rPr lang="en-US" sz="2000" b="0" i="0" dirty="0">
                <a:solidFill>
                  <a:srgbClr val="000000"/>
                </a:solidFill>
                <a:effectLst/>
                <a:latin typeface="raleway" pitchFamily="2" charset="0"/>
              </a:rPr>
              <a:t> </a:t>
            </a:r>
            <a:r>
              <a:rPr lang="en-US" sz="2000" dirty="0">
                <a:solidFill>
                  <a:srgbClr val="000000"/>
                </a:solidFill>
                <a:latin typeface="raleway" pitchFamily="2" charset="0"/>
              </a:rPr>
              <a:t>i</a:t>
            </a:r>
            <a:r>
              <a:rPr lang="en-US" sz="2000" b="0" i="0" dirty="0">
                <a:solidFill>
                  <a:srgbClr val="000000"/>
                </a:solidFill>
                <a:effectLst/>
                <a:latin typeface="raleway" pitchFamily="2" charset="0"/>
              </a:rPr>
              <a:t>n 1867 </a:t>
            </a:r>
          </a:p>
          <a:p>
            <a:pPr marL="285750" indent="-285750">
              <a:buFont typeface="Arial" panose="020B0604020202020204" pitchFamily="34" charset="0"/>
              <a:buChar char="•"/>
            </a:pPr>
            <a:r>
              <a:rPr lang="en-US" sz="2000" b="0" i="0" dirty="0">
                <a:solidFill>
                  <a:srgbClr val="000000"/>
                </a:solidFill>
                <a:effectLst/>
                <a:latin typeface="raleway" pitchFamily="2" charset="0"/>
              </a:rPr>
              <a:t>highly regarded private girls’ school in St Kilda</a:t>
            </a:r>
          </a:p>
          <a:p>
            <a:pPr marL="285750" indent="-285750">
              <a:buFont typeface="Arial" panose="020B0604020202020204" pitchFamily="34" charset="0"/>
              <a:buChar char="•"/>
            </a:pPr>
            <a:r>
              <a:rPr lang="en-US" sz="2000" b="0" i="0" dirty="0">
                <a:solidFill>
                  <a:srgbClr val="000000"/>
                </a:solidFill>
                <a:effectLst/>
                <a:latin typeface="raleway" pitchFamily="2" charset="0"/>
              </a:rPr>
              <a:t>classes were offered in arithmetic, reading, writing, spelling, elocution, history, geography, mapping, scripture, nature study, music, singing, drama, dancing, drawing, needlework, physical culture and tennis</a:t>
            </a:r>
          </a:p>
          <a:p>
            <a:pPr marL="285750" indent="-285750">
              <a:buFont typeface="Arial" panose="020B0604020202020204" pitchFamily="34" charset="0"/>
              <a:buChar char="•"/>
            </a:pPr>
            <a:r>
              <a:rPr lang="en-US" sz="2000" b="0" i="0" dirty="0">
                <a:solidFill>
                  <a:srgbClr val="000000"/>
                </a:solidFill>
                <a:effectLst/>
                <a:latin typeface="raleway" pitchFamily="2" charset="0"/>
              </a:rPr>
              <a:t>charitable work was an important part of the curriculum</a:t>
            </a:r>
          </a:p>
          <a:p>
            <a:pPr marL="285750" indent="-285750">
              <a:buFont typeface="Arial" panose="020B0604020202020204" pitchFamily="34" charset="0"/>
              <a:buChar char="•"/>
            </a:pPr>
            <a:r>
              <a:rPr lang="en-US" sz="2000" b="0" i="0" dirty="0">
                <a:solidFill>
                  <a:srgbClr val="000000"/>
                </a:solidFill>
                <a:effectLst/>
                <a:latin typeface="raleway" pitchFamily="2" charset="0"/>
              </a:rPr>
              <a:t>Elise </a:t>
            </a:r>
            <a:r>
              <a:rPr lang="en-US" sz="2000" b="0" i="0" dirty="0" err="1">
                <a:solidFill>
                  <a:srgbClr val="000000"/>
                </a:solidFill>
                <a:effectLst/>
                <a:latin typeface="raleway" pitchFamily="2" charset="0"/>
              </a:rPr>
              <a:t>Pfund</a:t>
            </a:r>
            <a:r>
              <a:rPr lang="en-US" sz="2000" b="0" i="0" dirty="0">
                <a:solidFill>
                  <a:srgbClr val="000000"/>
                </a:solidFill>
                <a:effectLst/>
                <a:latin typeface="raleway" pitchFamily="2" charset="0"/>
              </a:rPr>
              <a:t> was one of the important patrons of </a:t>
            </a:r>
            <a:r>
              <a:rPr lang="en-US" sz="2000" b="0" i="0" dirty="0" err="1">
                <a:solidFill>
                  <a:srgbClr val="000000"/>
                </a:solidFill>
                <a:effectLst/>
                <a:latin typeface="raleway" pitchFamily="2" charset="0"/>
              </a:rPr>
              <a:t>Heidleberg</a:t>
            </a:r>
            <a:r>
              <a:rPr lang="en-US" sz="2000" b="0" i="0" dirty="0">
                <a:solidFill>
                  <a:srgbClr val="000000"/>
                </a:solidFill>
                <a:effectLst/>
                <a:latin typeface="raleway" pitchFamily="2" charset="0"/>
              </a:rPr>
              <a:t> artists such Tom Roberts, who painted portraits of both Elise and her husband.</a:t>
            </a:r>
            <a:endParaRPr lang="en-AU" sz="2000" dirty="0"/>
          </a:p>
        </p:txBody>
      </p:sp>
      <p:pic>
        <p:nvPicPr>
          <p:cNvPr id="5" name="Picture 4">
            <a:extLst>
              <a:ext uri="{FF2B5EF4-FFF2-40B4-BE49-F238E27FC236}">
                <a16:creationId xmlns:a16="http://schemas.microsoft.com/office/drawing/2014/main" id="{5D4CBA59-38FC-B115-B4D3-E4F1EE85E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2407" y="1242865"/>
            <a:ext cx="3647088" cy="5326377"/>
          </a:xfrm>
          <a:prstGeom prst="rect">
            <a:avLst/>
          </a:prstGeom>
        </p:spPr>
      </p:pic>
      <p:sp>
        <p:nvSpPr>
          <p:cNvPr id="7" name="TextBox 6">
            <a:extLst>
              <a:ext uri="{FF2B5EF4-FFF2-40B4-BE49-F238E27FC236}">
                <a16:creationId xmlns:a16="http://schemas.microsoft.com/office/drawing/2014/main" id="{B1368CA7-981F-2E15-134E-33903FAA9894}"/>
              </a:ext>
            </a:extLst>
          </p:cNvPr>
          <p:cNvSpPr txBox="1"/>
          <p:nvPr/>
        </p:nvSpPr>
        <p:spPr>
          <a:xfrm>
            <a:off x="4074695" y="6259329"/>
            <a:ext cx="6160168" cy="369332"/>
          </a:xfrm>
          <a:prstGeom prst="rect">
            <a:avLst/>
          </a:prstGeom>
          <a:noFill/>
        </p:spPr>
        <p:txBody>
          <a:bodyPr wrap="square">
            <a:spAutoFit/>
          </a:bodyPr>
          <a:lstStyle/>
          <a:p>
            <a:r>
              <a:rPr lang="en-AU" b="0" i="0" dirty="0">
                <a:solidFill>
                  <a:srgbClr val="000000"/>
                </a:solidFill>
                <a:effectLst/>
                <a:latin typeface="raleway" pitchFamily="2" charset="0"/>
              </a:rPr>
              <a:t>Tom Roberts</a:t>
            </a:r>
            <a:r>
              <a:rPr lang="en-AU" b="0" i="1" dirty="0">
                <a:solidFill>
                  <a:srgbClr val="000000"/>
                </a:solidFill>
                <a:effectLst/>
                <a:latin typeface="raleway" pitchFamily="2" charset="0"/>
              </a:rPr>
              <a:t>, Madame </a:t>
            </a:r>
            <a:r>
              <a:rPr lang="en-AU" b="0" i="1" dirty="0" err="1">
                <a:solidFill>
                  <a:srgbClr val="000000"/>
                </a:solidFill>
                <a:effectLst/>
                <a:latin typeface="raleway" pitchFamily="2" charset="0"/>
              </a:rPr>
              <a:t>Pfund</a:t>
            </a:r>
            <a:r>
              <a:rPr lang="en-AU" b="0" i="1" dirty="0">
                <a:solidFill>
                  <a:srgbClr val="000000"/>
                </a:solidFill>
                <a:effectLst/>
                <a:latin typeface="raleway" pitchFamily="2" charset="0"/>
              </a:rPr>
              <a:t>, </a:t>
            </a:r>
            <a:r>
              <a:rPr lang="en-AU" b="0" i="0" dirty="0">
                <a:solidFill>
                  <a:srgbClr val="000000"/>
                </a:solidFill>
                <a:effectLst/>
                <a:latin typeface="raleway" pitchFamily="2" charset="0"/>
              </a:rPr>
              <a:t>c1887</a:t>
            </a:r>
            <a:endParaRPr lang="en-AU" dirty="0"/>
          </a:p>
        </p:txBody>
      </p:sp>
    </p:spTree>
    <p:extLst>
      <p:ext uri="{BB962C8B-B14F-4D97-AF65-F5344CB8AC3E}">
        <p14:creationId xmlns:p14="http://schemas.microsoft.com/office/powerpoint/2010/main" val="3525321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E0A2D6-2875-CB1A-1BC5-45BA1A070CA9}"/>
              </a:ext>
            </a:extLst>
          </p:cNvPr>
          <p:cNvSpPr txBox="1"/>
          <p:nvPr/>
        </p:nvSpPr>
        <p:spPr>
          <a:xfrm>
            <a:off x="219843" y="305068"/>
            <a:ext cx="8131713" cy="6247864"/>
          </a:xfrm>
          <a:prstGeom prst="rect">
            <a:avLst/>
          </a:prstGeom>
          <a:noFill/>
        </p:spPr>
        <p:txBody>
          <a:bodyPr wrap="square" rtlCol="0">
            <a:spAutoFit/>
          </a:bodyPr>
          <a:lstStyle/>
          <a:p>
            <a:pPr marL="285750" indent="-285750">
              <a:buFont typeface="Arial" panose="020B0604020202020204" pitchFamily="34" charset="0"/>
              <a:buChar char="•"/>
            </a:pPr>
            <a:r>
              <a:rPr lang="en-US" sz="2000" b="0" i="0" dirty="0">
                <a:solidFill>
                  <a:srgbClr val="000000"/>
                </a:solidFill>
                <a:effectLst/>
                <a:latin typeface="raleway" pitchFamily="2" charset="0"/>
              </a:rPr>
              <a:t>Brenda Niall wrot</a:t>
            </a:r>
            <a:r>
              <a:rPr lang="en-US" sz="2000" dirty="0">
                <a:solidFill>
                  <a:srgbClr val="000000"/>
                </a:solidFill>
                <a:latin typeface="raleway" pitchFamily="2" charset="0"/>
              </a:rPr>
              <a:t>e</a:t>
            </a:r>
            <a:r>
              <a:rPr lang="en-US" sz="2000" b="0" i="0" dirty="0">
                <a:solidFill>
                  <a:srgbClr val="000000"/>
                </a:solidFill>
                <a:effectLst/>
                <a:latin typeface="raleway" pitchFamily="2" charset="0"/>
              </a:rPr>
              <a:t> that Minnie had lessons at </a:t>
            </a:r>
            <a:r>
              <a:rPr lang="en-US" sz="2000" b="1" i="0" dirty="0">
                <a:solidFill>
                  <a:srgbClr val="4F6228"/>
                </a:solidFill>
                <a:effectLst/>
                <a:latin typeface="raleway" pitchFamily="2" charset="0"/>
              </a:rPr>
              <a:t>Madam Julie </a:t>
            </a:r>
            <a:r>
              <a:rPr lang="en-US" sz="2000" b="1" i="0" dirty="0" err="1">
                <a:solidFill>
                  <a:srgbClr val="4F6228"/>
                </a:solidFill>
                <a:effectLst/>
                <a:latin typeface="raleway" pitchFamily="2" charset="0"/>
              </a:rPr>
              <a:t>Vieusseux's</a:t>
            </a:r>
            <a:r>
              <a:rPr lang="en-US" sz="2000" b="1" i="0" dirty="0">
                <a:solidFill>
                  <a:srgbClr val="4F6228"/>
                </a:solidFill>
                <a:effectLst/>
                <a:latin typeface="raleway" pitchFamily="2" charset="0"/>
              </a:rPr>
              <a:t> school</a:t>
            </a:r>
            <a:r>
              <a:rPr lang="en-US" sz="2000" b="0" i="0" dirty="0">
                <a:solidFill>
                  <a:srgbClr val="000000"/>
                </a:solidFill>
                <a:effectLst/>
                <a:latin typeface="raleway" pitchFamily="2" charset="0"/>
              </a:rPr>
              <a:t>, where the '</a:t>
            </a:r>
            <a:r>
              <a:rPr lang="en-US" sz="2000" b="0" i="1" dirty="0">
                <a:solidFill>
                  <a:srgbClr val="000000"/>
                </a:solidFill>
                <a:effectLst/>
                <a:latin typeface="raleway" pitchFamily="2" charset="0"/>
              </a:rPr>
              <a:t>elegant, cultured and cosmopolitan' principal set high standards in the teaching of art and French</a:t>
            </a:r>
          </a:p>
          <a:p>
            <a:pPr marL="285750" indent="-285750">
              <a:buFont typeface="Arial" panose="020B0604020202020204" pitchFamily="34" charset="0"/>
              <a:buChar char="•"/>
            </a:pPr>
            <a:endParaRPr lang="en-US" sz="2000" b="0" i="1" dirty="0">
              <a:solidFill>
                <a:srgbClr val="000000"/>
              </a:solidFill>
              <a:effectLst/>
              <a:latin typeface="raleway" pitchFamily="2" charset="0"/>
            </a:endParaRPr>
          </a:p>
          <a:p>
            <a:pPr marL="285750" indent="-285750">
              <a:buFont typeface="Arial" panose="020B0604020202020204" pitchFamily="34" charset="0"/>
              <a:buChar char="•"/>
            </a:pPr>
            <a:r>
              <a:rPr lang="en-US" sz="2000" b="0" i="0" dirty="0" err="1">
                <a:solidFill>
                  <a:srgbClr val="000000"/>
                </a:solidFill>
                <a:effectLst/>
                <a:latin typeface="raleway" pitchFamily="2" charset="0"/>
              </a:rPr>
              <a:t>Vieusseux</a:t>
            </a:r>
            <a:r>
              <a:rPr lang="en-US" sz="2000" b="0" i="0" dirty="0">
                <a:solidFill>
                  <a:srgbClr val="000000"/>
                </a:solidFill>
                <a:effectLst/>
                <a:latin typeface="raleway" pitchFamily="2" charset="0"/>
              </a:rPr>
              <a:t> arrived in Australia in 1852 with her husband Lewis and sons. They were among the thousands who migrated to Melbourne during the gold rush period.</a:t>
            </a:r>
          </a:p>
          <a:p>
            <a:pPr marL="285750" indent="-285750">
              <a:buFont typeface="Arial" panose="020B0604020202020204" pitchFamily="34" charset="0"/>
              <a:buChar char="•"/>
            </a:pPr>
            <a:endParaRPr lang="en-US" sz="2000" b="0" i="0" dirty="0">
              <a:solidFill>
                <a:srgbClr val="000000"/>
              </a:solidFill>
              <a:effectLst/>
              <a:latin typeface="raleway" pitchFamily="2" charset="0"/>
            </a:endParaRPr>
          </a:p>
          <a:p>
            <a:pPr marL="285750" indent="-285750">
              <a:buFont typeface="Arial" panose="020B0604020202020204" pitchFamily="34" charset="0"/>
              <a:buChar char="•"/>
            </a:pPr>
            <a:r>
              <a:rPr lang="en-US" sz="2000" b="0" i="0" dirty="0">
                <a:solidFill>
                  <a:srgbClr val="000000"/>
                </a:solidFill>
                <a:effectLst/>
                <a:latin typeface="raleway" pitchFamily="2" charset="0"/>
              </a:rPr>
              <a:t>She had been educated in Paris and was earning a living in their first precarious months in Melbourne.  Within a year she advertised “</a:t>
            </a:r>
            <a:r>
              <a:rPr lang="en-US" sz="2000" b="0" i="1" dirty="0">
                <a:solidFill>
                  <a:srgbClr val="000000"/>
                </a:solidFill>
                <a:effectLst/>
                <a:latin typeface="raleway" pitchFamily="2" charset="0"/>
              </a:rPr>
              <a:t>Drawing and Painting Classes for Young Ladies, who can enjoy the advantage of French conversation</a:t>
            </a:r>
            <a:r>
              <a:rPr lang="en-US" sz="2000" b="0" i="0" dirty="0">
                <a:solidFill>
                  <a:srgbClr val="000000"/>
                </a:solidFill>
                <a:effectLst/>
                <a:latin typeface="raleway" pitchFamily="2" charset="0"/>
              </a:rPr>
              <a:t>”</a:t>
            </a:r>
          </a:p>
          <a:p>
            <a:pPr marL="285750" indent="-285750">
              <a:buFont typeface="Arial" panose="020B0604020202020204" pitchFamily="34" charset="0"/>
              <a:buChar char="•"/>
            </a:pPr>
            <a:endParaRPr lang="en-US" sz="2000" b="0" i="0" dirty="0">
              <a:solidFill>
                <a:srgbClr val="000000"/>
              </a:solidFill>
              <a:effectLst/>
              <a:latin typeface="raleway" pitchFamily="2" charset="0"/>
            </a:endParaRPr>
          </a:p>
          <a:p>
            <a:pPr marL="285750" indent="-285750">
              <a:buFont typeface="Arial" panose="020B0604020202020204" pitchFamily="34" charset="0"/>
              <a:buChar char="•"/>
            </a:pPr>
            <a:r>
              <a:rPr lang="en-US" sz="2000" b="0" i="0" dirty="0">
                <a:solidFill>
                  <a:srgbClr val="000000"/>
                </a:solidFill>
                <a:effectLst/>
                <a:latin typeface="raleway" pitchFamily="2" charset="0"/>
              </a:rPr>
              <a:t>In 1857, founded the </a:t>
            </a:r>
            <a:r>
              <a:rPr lang="en-US" sz="2000" b="0" i="0" dirty="0" err="1">
                <a:solidFill>
                  <a:srgbClr val="000000"/>
                </a:solidFill>
                <a:effectLst/>
                <a:latin typeface="raleway" pitchFamily="2" charset="0"/>
              </a:rPr>
              <a:t>Vieusseux</a:t>
            </a:r>
            <a:r>
              <a:rPr lang="en-US" sz="2000" b="0" i="0" dirty="0">
                <a:solidFill>
                  <a:srgbClr val="000000"/>
                </a:solidFill>
                <a:effectLst/>
                <a:latin typeface="raleway" pitchFamily="2" charset="0"/>
              </a:rPr>
              <a:t> Ladies’ College</a:t>
            </a:r>
            <a:r>
              <a:rPr lang="en-US" sz="2000" dirty="0">
                <a:solidFill>
                  <a:srgbClr val="000000"/>
                </a:solidFill>
                <a:latin typeface="raleway" pitchFamily="2" charset="0"/>
              </a:rPr>
              <a:t> </a:t>
            </a:r>
            <a:r>
              <a:rPr lang="en-US" sz="2000" b="0" i="0" dirty="0">
                <a:solidFill>
                  <a:srgbClr val="000000"/>
                </a:solidFill>
                <a:effectLst/>
                <a:latin typeface="raleway" pitchFamily="2" charset="0"/>
              </a:rPr>
              <a:t>which quickly became a highly fashionable establishment</a:t>
            </a:r>
          </a:p>
          <a:p>
            <a:pPr marL="285750" indent="-285750">
              <a:buFont typeface="Arial" panose="020B0604020202020204" pitchFamily="34" charset="0"/>
              <a:buChar char="•"/>
            </a:pPr>
            <a:endParaRPr lang="en-US" sz="2000" b="0" i="0" dirty="0">
              <a:solidFill>
                <a:srgbClr val="000000"/>
              </a:solidFill>
              <a:effectLst/>
              <a:latin typeface="raleway" pitchFamily="2" charset="0"/>
            </a:endParaRPr>
          </a:p>
          <a:p>
            <a:pPr marL="285750" indent="-285750">
              <a:buFont typeface="Arial" panose="020B0604020202020204" pitchFamily="34" charset="0"/>
              <a:buChar char="•"/>
            </a:pPr>
            <a:r>
              <a:rPr lang="en-US" sz="2000" b="0" i="0" dirty="0">
                <a:solidFill>
                  <a:srgbClr val="000000"/>
                </a:solidFill>
                <a:effectLst/>
                <a:latin typeface="raleway" pitchFamily="2" charset="0"/>
              </a:rPr>
              <a:t>The school had high academic standards with lessons in language and literature classes,  English, French and German. </a:t>
            </a:r>
            <a:r>
              <a:rPr lang="en-AU" sz="2000" b="0" i="1" dirty="0">
                <a:solidFill>
                  <a:srgbClr val="000000"/>
                </a:solidFill>
                <a:effectLst/>
                <a:latin typeface="raleway" pitchFamily="2" charset="0"/>
              </a:rPr>
              <a:t> </a:t>
            </a:r>
            <a:r>
              <a:rPr lang="en-AU" sz="2000" dirty="0" err="1">
                <a:solidFill>
                  <a:srgbClr val="000000"/>
                </a:solidFill>
                <a:latin typeface="raleway" pitchFamily="2" charset="0"/>
              </a:rPr>
              <a:t>Vieusseux</a:t>
            </a:r>
            <a:r>
              <a:rPr lang="en-US" sz="2000" dirty="0">
                <a:solidFill>
                  <a:srgbClr val="000000"/>
                </a:solidFill>
                <a:latin typeface="raleway" pitchFamily="2" charset="0"/>
              </a:rPr>
              <a:t> </a:t>
            </a:r>
            <a:r>
              <a:rPr lang="en-US" sz="2000" b="0" i="0" dirty="0">
                <a:solidFill>
                  <a:srgbClr val="000000"/>
                </a:solidFill>
                <a:effectLst/>
                <a:latin typeface="raleway" pitchFamily="2" charset="0"/>
              </a:rPr>
              <a:t>also taught drawing, painting and craft classes.</a:t>
            </a:r>
            <a:endParaRPr lang="en-AU" sz="2000" dirty="0"/>
          </a:p>
        </p:txBody>
      </p:sp>
      <p:pic>
        <p:nvPicPr>
          <p:cNvPr id="4" name="Picture 3">
            <a:extLst>
              <a:ext uri="{FF2B5EF4-FFF2-40B4-BE49-F238E27FC236}">
                <a16:creationId xmlns:a16="http://schemas.microsoft.com/office/drawing/2014/main" id="{69D9F35E-33F5-5CBC-4EAC-EA55E5594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1556" y="866274"/>
            <a:ext cx="3588461" cy="3386768"/>
          </a:xfrm>
          <a:prstGeom prst="rect">
            <a:avLst/>
          </a:prstGeom>
        </p:spPr>
      </p:pic>
      <p:sp>
        <p:nvSpPr>
          <p:cNvPr id="6" name="TextBox 5">
            <a:extLst>
              <a:ext uri="{FF2B5EF4-FFF2-40B4-BE49-F238E27FC236}">
                <a16:creationId xmlns:a16="http://schemas.microsoft.com/office/drawing/2014/main" id="{654D94A8-D12F-2F3D-AEEB-7B3C2F54D683}"/>
              </a:ext>
            </a:extLst>
          </p:cNvPr>
          <p:cNvSpPr txBox="1"/>
          <p:nvPr/>
        </p:nvSpPr>
        <p:spPr>
          <a:xfrm>
            <a:off x="8753423" y="4253042"/>
            <a:ext cx="6096000" cy="369332"/>
          </a:xfrm>
          <a:prstGeom prst="rect">
            <a:avLst/>
          </a:prstGeom>
          <a:noFill/>
        </p:spPr>
        <p:txBody>
          <a:bodyPr wrap="square">
            <a:spAutoFit/>
          </a:bodyPr>
          <a:lstStyle/>
          <a:p>
            <a:r>
              <a:rPr lang="en-AU" b="0" i="1" dirty="0">
                <a:solidFill>
                  <a:srgbClr val="000000"/>
                </a:solidFill>
                <a:effectLst/>
                <a:latin typeface="raleway" pitchFamily="2" charset="0"/>
              </a:rPr>
              <a:t>Julie and Lewis </a:t>
            </a:r>
            <a:r>
              <a:rPr lang="en-AU" b="0" i="1" dirty="0" err="1">
                <a:solidFill>
                  <a:srgbClr val="000000"/>
                </a:solidFill>
                <a:effectLst/>
                <a:latin typeface="raleway" pitchFamily="2" charset="0"/>
              </a:rPr>
              <a:t>Vieusseux</a:t>
            </a:r>
            <a:endParaRPr lang="en-AU" dirty="0"/>
          </a:p>
        </p:txBody>
      </p:sp>
    </p:spTree>
    <p:extLst>
      <p:ext uri="{BB962C8B-B14F-4D97-AF65-F5344CB8AC3E}">
        <p14:creationId xmlns:p14="http://schemas.microsoft.com/office/powerpoint/2010/main" val="1174056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3E34BE-EA1D-E288-3C8A-AF53A7542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8821" y="624531"/>
            <a:ext cx="4215166" cy="5560138"/>
          </a:xfrm>
          <a:prstGeom prst="rect">
            <a:avLst/>
          </a:prstGeom>
        </p:spPr>
      </p:pic>
      <p:sp>
        <p:nvSpPr>
          <p:cNvPr id="7" name="TextBox 6">
            <a:extLst>
              <a:ext uri="{FF2B5EF4-FFF2-40B4-BE49-F238E27FC236}">
                <a16:creationId xmlns:a16="http://schemas.microsoft.com/office/drawing/2014/main" id="{1660D30F-7F9D-A5BF-DE7D-4E94E7C1B417}"/>
              </a:ext>
            </a:extLst>
          </p:cNvPr>
          <p:cNvSpPr txBox="1"/>
          <p:nvPr/>
        </p:nvSpPr>
        <p:spPr>
          <a:xfrm flipH="1">
            <a:off x="7368821" y="6233469"/>
            <a:ext cx="4601506" cy="307777"/>
          </a:xfrm>
          <a:prstGeom prst="rect">
            <a:avLst/>
          </a:prstGeom>
          <a:noFill/>
        </p:spPr>
        <p:txBody>
          <a:bodyPr wrap="square">
            <a:spAutoFit/>
          </a:bodyPr>
          <a:lstStyle/>
          <a:p>
            <a:r>
              <a:rPr lang="en-US" sz="1400" b="0" i="0" dirty="0">
                <a:solidFill>
                  <a:srgbClr val="000000"/>
                </a:solidFill>
                <a:effectLst/>
                <a:latin typeface="Raleway" pitchFamily="2" charset="0"/>
              </a:rPr>
              <a:t>Julie </a:t>
            </a:r>
            <a:r>
              <a:rPr lang="en-US" sz="1400" b="0" i="0" dirty="0" err="1">
                <a:solidFill>
                  <a:srgbClr val="000000"/>
                </a:solidFill>
                <a:effectLst/>
                <a:latin typeface="Raleway" pitchFamily="2" charset="0"/>
              </a:rPr>
              <a:t>Vieusseux</a:t>
            </a:r>
            <a:r>
              <a:rPr lang="en-US" sz="1400" b="0" i="0" dirty="0">
                <a:solidFill>
                  <a:srgbClr val="000000"/>
                </a:solidFill>
                <a:effectLst/>
                <a:latin typeface="Raleway" pitchFamily="2" charset="0"/>
              </a:rPr>
              <a:t>, </a:t>
            </a:r>
            <a:r>
              <a:rPr lang="en-US" sz="1400" b="0" i="1" dirty="0">
                <a:solidFill>
                  <a:srgbClr val="000000"/>
                </a:solidFill>
                <a:effectLst/>
                <a:latin typeface="Raleway" pitchFamily="2" charset="0"/>
              </a:rPr>
              <a:t>Portrait of </a:t>
            </a:r>
            <a:r>
              <a:rPr lang="en-AU" sz="1400" i="1" dirty="0">
                <a:effectLst/>
                <a:latin typeface="Raleway" pitchFamily="2" charset="0"/>
              </a:rPr>
              <a:t>Eugène von </a:t>
            </a:r>
            <a:r>
              <a:rPr lang="en-AU" sz="1400" i="1" dirty="0" err="1">
                <a:effectLst/>
                <a:latin typeface="Raleway" pitchFamily="2" charset="0"/>
              </a:rPr>
              <a:t>Guérard</a:t>
            </a:r>
            <a:endParaRPr lang="en-AU" sz="1400" i="1" dirty="0">
              <a:latin typeface="Raleway" pitchFamily="2" charset="0"/>
            </a:endParaRPr>
          </a:p>
        </p:txBody>
      </p:sp>
      <p:sp>
        <p:nvSpPr>
          <p:cNvPr id="8" name="TextBox 7">
            <a:extLst>
              <a:ext uri="{FF2B5EF4-FFF2-40B4-BE49-F238E27FC236}">
                <a16:creationId xmlns:a16="http://schemas.microsoft.com/office/drawing/2014/main" id="{12C11616-6F8C-12F8-91D9-9B7A32EA0DC6}"/>
              </a:ext>
            </a:extLst>
          </p:cNvPr>
          <p:cNvSpPr txBox="1"/>
          <p:nvPr/>
        </p:nvSpPr>
        <p:spPr>
          <a:xfrm>
            <a:off x="336884" y="624531"/>
            <a:ext cx="6163669" cy="5632311"/>
          </a:xfrm>
          <a:prstGeom prst="rect">
            <a:avLst/>
          </a:prstGeom>
          <a:noFill/>
        </p:spPr>
        <p:txBody>
          <a:bodyPr wrap="square" rtlCol="0">
            <a:spAutoFit/>
          </a:bodyPr>
          <a:lstStyle/>
          <a:p>
            <a:r>
              <a:rPr lang="en-AU" sz="2000" b="0" i="0" dirty="0" err="1">
                <a:solidFill>
                  <a:srgbClr val="4F6228"/>
                </a:solidFill>
                <a:effectLst/>
                <a:latin typeface="raleway" pitchFamily="2" charset="0"/>
              </a:rPr>
              <a:t>Vieusseux</a:t>
            </a:r>
            <a:r>
              <a:rPr lang="en-AU" sz="2000" b="0" i="0" dirty="0">
                <a:solidFill>
                  <a:srgbClr val="000000"/>
                </a:solidFill>
                <a:effectLst/>
                <a:latin typeface="raleway" pitchFamily="2" charset="0"/>
              </a:rPr>
              <a:t> </a:t>
            </a:r>
            <a:r>
              <a:rPr lang="en-US" sz="2000" b="0" i="0" dirty="0">
                <a:solidFill>
                  <a:srgbClr val="000000"/>
                </a:solidFill>
                <a:effectLst/>
                <a:latin typeface="raleway" pitchFamily="2" charset="0"/>
              </a:rPr>
              <a:t>exhibited at the  third Victorian Industrial Society exhibition in December 1852 where she received the highest possible awards. </a:t>
            </a:r>
          </a:p>
          <a:p>
            <a:endParaRPr lang="en-US" sz="2000" dirty="0">
              <a:solidFill>
                <a:srgbClr val="000000"/>
              </a:solidFill>
              <a:latin typeface="raleway" pitchFamily="2" charset="0"/>
            </a:endParaRPr>
          </a:p>
          <a:p>
            <a:r>
              <a:rPr lang="en-US" sz="2000" b="0" i="0" dirty="0">
                <a:solidFill>
                  <a:srgbClr val="000000"/>
                </a:solidFill>
                <a:effectLst/>
                <a:latin typeface="raleway" pitchFamily="2" charset="0"/>
              </a:rPr>
              <a:t>In April 1853 advertised an exhibition of her paintings at the Melbourne Mechanics Institute, informing the public that her "</a:t>
            </a:r>
            <a:r>
              <a:rPr lang="en-US" sz="2000" b="0" i="1" dirty="0">
                <a:solidFill>
                  <a:srgbClr val="000000"/>
                </a:solidFill>
                <a:effectLst/>
                <a:latin typeface="raleway" pitchFamily="2" charset="0"/>
              </a:rPr>
              <a:t>much admired collection of Oil Paintings' could be viewed there daily before their dispersal through an art union to be drawn on 7 May</a:t>
            </a:r>
            <a:r>
              <a:rPr lang="en-US" sz="2000" b="0" i="0" dirty="0">
                <a:solidFill>
                  <a:srgbClr val="000000"/>
                </a:solidFill>
                <a:effectLst/>
                <a:latin typeface="raleway" pitchFamily="2" charset="0"/>
              </a:rPr>
              <a:t>“.</a:t>
            </a:r>
            <a:endParaRPr lang="en-US" sz="2000" u="sng" dirty="0">
              <a:solidFill>
                <a:srgbClr val="000000"/>
              </a:solidFill>
              <a:latin typeface="raleway" pitchFamily="2" charset="0"/>
            </a:endParaRPr>
          </a:p>
          <a:p>
            <a:endParaRPr lang="en-US" sz="2000" b="0" i="0" u="sng" dirty="0">
              <a:solidFill>
                <a:srgbClr val="000000"/>
              </a:solidFill>
              <a:effectLst/>
              <a:latin typeface="raleway" pitchFamily="2" charset="0"/>
            </a:endParaRPr>
          </a:p>
          <a:p>
            <a:r>
              <a:rPr lang="en-US" sz="2000" b="0" i="0" dirty="0">
                <a:solidFill>
                  <a:srgbClr val="000000"/>
                </a:solidFill>
                <a:effectLst/>
                <a:latin typeface="raleway" pitchFamily="2" charset="0"/>
              </a:rPr>
              <a:t>Two of her chalk drawings of female heads were also shown at the 1866 Melbourne Inter-colonial Exhibition.</a:t>
            </a:r>
          </a:p>
          <a:p>
            <a:endParaRPr lang="en-US" sz="2000" dirty="0">
              <a:solidFill>
                <a:srgbClr val="000000"/>
              </a:solidFill>
              <a:latin typeface="raleway" pitchFamily="2" charset="0"/>
            </a:endParaRPr>
          </a:p>
          <a:p>
            <a:r>
              <a:rPr lang="en-US" sz="2000" b="0" i="0" dirty="0">
                <a:solidFill>
                  <a:srgbClr val="000000"/>
                </a:solidFill>
                <a:effectLst/>
                <a:latin typeface="raleway" pitchFamily="2" charset="0"/>
              </a:rPr>
              <a:t>(Unfortunately few of her paintings are still in existence, so it is difficult to see her direct artistic influence on the Minnie.)</a:t>
            </a:r>
            <a:endParaRPr lang="en-AU" sz="2000" dirty="0"/>
          </a:p>
        </p:txBody>
      </p:sp>
    </p:spTree>
    <p:extLst>
      <p:ext uri="{BB962C8B-B14F-4D97-AF65-F5344CB8AC3E}">
        <p14:creationId xmlns:p14="http://schemas.microsoft.com/office/powerpoint/2010/main" val="3050305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7450B7-93A2-5D69-A429-06C8B12D43F3}"/>
              </a:ext>
            </a:extLst>
          </p:cNvPr>
          <p:cNvSpPr txBox="1"/>
          <p:nvPr/>
        </p:nvSpPr>
        <p:spPr>
          <a:xfrm>
            <a:off x="430185" y="264985"/>
            <a:ext cx="6093228" cy="461665"/>
          </a:xfrm>
          <a:prstGeom prst="rect">
            <a:avLst/>
          </a:prstGeom>
          <a:noFill/>
        </p:spPr>
        <p:txBody>
          <a:bodyPr wrap="square">
            <a:spAutoFit/>
          </a:bodyPr>
          <a:lstStyle/>
          <a:p>
            <a:r>
              <a:rPr lang="en-AU" sz="2400" b="1" i="0" dirty="0">
                <a:solidFill>
                  <a:srgbClr val="17365D"/>
                </a:solidFill>
                <a:effectLst/>
                <a:latin typeface="raleway" pitchFamily="2" charset="0"/>
              </a:rPr>
              <a:t>National Gallery School</a:t>
            </a:r>
            <a:endParaRPr lang="en-AU" sz="2400" dirty="0"/>
          </a:p>
        </p:txBody>
      </p:sp>
      <p:sp>
        <p:nvSpPr>
          <p:cNvPr id="4" name="TextBox 3">
            <a:extLst>
              <a:ext uri="{FF2B5EF4-FFF2-40B4-BE49-F238E27FC236}">
                <a16:creationId xmlns:a16="http://schemas.microsoft.com/office/drawing/2014/main" id="{8750DBF6-4116-F9E7-CDB8-2C04CE5DC9B9}"/>
              </a:ext>
            </a:extLst>
          </p:cNvPr>
          <p:cNvSpPr txBox="1"/>
          <p:nvPr/>
        </p:nvSpPr>
        <p:spPr>
          <a:xfrm>
            <a:off x="274320" y="889843"/>
            <a:ext cx="6767303" cy="5632311"/>
          </a:xfrm>
          <a:prstGeom prst="rect">
            <a:avLst/>
          </a:prstGeom>
          <a:noFill/>
        </p:spPr>
        <p:txBody>
          <a:bodyPr wrap="square" rtlCol="0">
            <a:spAutoFit/>
          </a:bodyPr>
          <a:lstStyle/>
          <a:p>
            <a:pPr marL="285750" indent="-285750">
              <a:buFont typeface="Arial" panose="020B0604020202020204" pitchFamily="34" charset="0"/>
              <a:buChar char="•"/>
            </a:pPr>
            <a:r>
              <a:rPr lang="en-US" sz="2000" b="0" i="0" dirty="0">
                <a:solidFill>
                  <a:srgbClr val="000000"/>
                </a:solidFill>
                <a:effectLst/>
                <a:latin typeface="raleway" pitchFamily="2" charset="0"/>
              </a:rPr>
              <a:t>In 1876, 1877, 1879 and 1882 Minnie attended the </a:t>
            </a:r>
            <a:r>
              <a:rPr lang="en-US" sz="2000" b="1" i="0" dirty="0">
                <a:solidFill>
                  <a:srgbClr val="000000"/>
                </a:solidFill>
                <a:effectLst/>
                <a:latin typeface="raleway" pitchFamily="2" charset="0"/>
              </a:rPr>
              <a:t>National Gallery School</a:t>
            </a:r>
            <a:r>
              <a:rPr lang="en-US" sz="2000" b="0" i="0" dirty="0">
                <a:solidFill>
                  <a:srgbClr val="000000"/>
                </a:solidFill>
                <a:effectLst/>
                <a:latin typeface="raleway" pitchFamily="2" charset="0"/>
              </a:rPr>
              <a:t>, which had only opened in 1867</a:t>
            </a:r>
          </a:p>
          <a:p>
            <a:pPr marL="285750" indent="-285750">
              <a:buFont typeface="Arial" panose="020B0604020202020204" pitchFamily="34" charset="0"/>
              <a:buChar char="•"/>
            </a:pPr>
            <a:r>
              <a:rPr lang="en-US" sz="2000" b="0" i="0" dirty="0">
                <a:solidFill>
                  <a:srgbClr val="000000"/>
                </a:solidFill>
                <a:effectLst/>
                <a:latin typeface="raleway" pitchFamily="2" charset="0"/>
              </a:rPr>
              <a:t>The Gallery School remained perhaps Australia's most prestigious art education school, until its importance waned with the acceptance of Modernism in the 1930s</a:t>
            </a:r>
            <a:endParaRPr lang="en-US" sz="2000" dirty="0">
              <a:solidFill>
                <a:srgbClr val="000000"/>
              </a:solidFill>
              <a:latin typeface="raleway" pitchFamily="2" charset="0"/>
            </a:endParaRPr>
          </a:p>
          <a:p>
            <a:pPr marL="285750" indent="-285750">
              <a:buFont typeface="Arial" panose="020B0604020202020204" pitchFamily="34" charset="0"/>
              <a:buChar char="•"/>
            </a:pPr>
            <a:r>
              <a:rPr lang="en-US" sz="2000" b="0" i="0" dirty="0">
                <a:solidFill>
                  <a:srgbClr val="000000"/>
                </a:solidFill>
                <a:effectLst/>
                <a:latin typeface="raleway" pitchFamily="2" charset="0"/>
              </a:rPr>
              <a:t>Tuition at the school varied over the years, according to the interests of different teachers. Generally, however, classes followed the model of the European art academies.</a:t>
            </a:r>
          </a:p>
          <a:p>
            <a:pPr marL="285750" indent="-285750">
              <a:buFont typeface="Arial" panose="020B0604020202020204" pitchFamily="34" charset="0"/>
              <a:buChar char="•"/>
            </a:pPr>
            <a:r>
              <a:rPr lang="en-US" sz="2000" b="0" i="0" dirty="0">
                <a:solidFill>
                  <a:srgbClr val="000000"/>
                </a:solidFill>
                <a:effectLst/>
                <a:latin typeface="raleway" pitchFamily="2" charset="0"/>
              </a:rPr>
              <a:t>Students commenced their studies in the </a:t>
            </a:r>
            <a:r>
              <a:rPr lang="en-US" sz="2000" b="1" i="0" dirty="0">
                <a:solidFill>
                  <a:srgbClr val="000000"/>
                </a:solidFill>
                <a:effectLst/>
                <a:latin typeface="raleway" pitchFamily="2" charset="0"/>
              </a:rPr>
              <a:t>School of Design </a:t>
            </a:r>
            <a:r>
              <a:rPr lang="en-US" sz="2000" b="0" i="0" dirty="0">
                <a:solidFill>
                  <a:srgbClr val="000000"/>
                </a:solidFill>
                <a:effectLst/>
                <a:latin typeface="raleway" pitchFamily="2" charset="0"/>
              </a:rPr>
              <a:t>where they learnt the fundamentals of drawing, including outline drawing and tonal modelling of form.</a:t>
            </a:r>
          </a:p>
          <a:p>
            <a:pPr marL="285750" indent="-285750">
              <a:buFont typeface="Arial" panose="020B0604020202020204" pitchFamily="34" charset="0"/>
              <a:buChar char="•"/>
            </a:pPr>
            <a:r>
              <a:rPr lang="en-US" sz="2000" b="0" i="0" dirty="0">
                <a:solidFill>
                  <a:srgbClr val="000000"/>
                </a:solidFill>
                <a:effectLst/>
                <a:latin typeface="raleway" pitchFamily="2" charset="0"/>
              </a:rPr>
              <a:t>In the process they progressed from drawing plaster casts of antique sculptures to drawing from the human figure. </a:t>
            </a:r>
            <a:endParaRPr lang="en-AU" sz="2000" dirty="0"/>
          </a:p>
        </p:txBody>
      </p:sp>
      <p:pic>
        <p:nvPicPr>
          <p:cNvPr id="6" name="Picture 5">
            <a:extLst>
              <a:ext uri="{FF2B5EF4-FFF2-40B4-BE49-F238E27FC236}">
                <a16:creationId xmlns:a16="http://schemas.microsoft.com/office/drawing/2014/main" id="{DCF2FD87-0C1E-4434-1DF8-3319FF9231A9}"/>
              </a:ext>
            </a:extLst>
          </p:cNvPr>
          <p:cNvPicPr>
            <a:picLocks noChangeAspect="1"/>
          </p:cNvPicPr>
          <p:nvPr/>
        </p:nvPicPr>
        <p:blipFill>
          <a:blip r:embed="rId2"/>
          <a:stretch>
            <a:fillRect/>
          </a:stretch>
        </p:blipFill>
        <p:spPr>
          <a:xfrm>
            <a:off x="7491663" y="264985"/>
            <a:ext cx="4295169" cy="2888430"/>
          </a:xfrm>
          <a:prstGeom prst="rect">
            <a:avLst/>
          </a:prstGeom>
        </p:spPr>
      </p:pic>
      <p:sp>
        <p:nvSpPr>
          <p:cNvPr id="8" name="TextBox 7">
            <a:extLst>
              <a:ext uri="{FF2B5EF4-FFF2-40B4-BE49-F238E27FC236}">
                <a16:creationId xmlns:a16="http://schemas.microsoft.com/office/drawing/2014/main" id="{8CB889AD-8597-2B4B-EE47-E03249E24807}"/>
              </a:ext>
            </a:extLst>
          </p:cNvPr>
          <p:cNvSpPr txBox="1"/>
          <p:nvPr/>
        </p:nvSpPr>
        <p:spPr>
          <a:xfrm>
            <a:off x="7282255" y="3243343"/>
            <a:ext cx="1728932" cy="954107"/>
          </a:xfrm>
          <a:prstGeom prst="rect">
            <a:avLst/>
          </a:prstGeom>
          <a:noFill/>
        </p:spPr>
        <p:txBody>
          <a:bodyPr wrap="square">
            <a:spAutoFit/>
          </a:bodyPr>
          <a:lstStyle/>
          <a:p>
            <a:pPr algn="l" fontAlgn="base"/>
            <a:r>
              <a:rPr lang="en-US" sz="1400" b="0" i="1" dirty="0">
                <a:solidFill>
                  <a:srgbClr val="000000"/>
                </a:solidFill>
                <a:effectLst/>
                <a:latin typeface="raleway" pitchFamily="2" charset="0"/>
              </a:rPr>
              <a:t>Students at the National Gallery of Victoria Art School, 1895</a:t>
            </a:r>
            <a:endParaRPr lang="en-US" sz="1400" b="1" i="0" dirty="0">
              <a:solidFill>
                <a:srgbClr val="000000"/>
              </a:solidFill>
              <a:effectLst/>
            </a:endParaRPr>
          </a:p>
        </p:txBody>
      </p:sp>
      <p:pic>
        <p:nvPicPr>
          <p:cNvPr id="10" name="Picture 9">
            <a:extLst>
              <a:ext uri="{FF2B5EF4-FFF2-40B4-BE49-F238E27FC236}">
                <a16:creationId xmlns:a16="http://schemas.microsoft.com/office/drawing/2014/main" id="{ED89DDCD-367C-B4D4-AB9E-450FDE506B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0114" y="3243343"/>
            <a:ext cx="2327563" cy="3479029"/>
          </a:xfrm>
          <a:prstGeom prst="rect">
            <a:avLst/>
          </a:prstGeom>
        </p:spPr>
      </p:pic>
      <p:sp>
        <p:nvSpPr>
          <p:cNvPr id="12" name="TextBox 11">
            <a:extLst>
              <a:ext uri="{FF2B5EF4-FFF2-40B4-BE49-F238E27FC236}">
                <a16:creationId xmlns:a16="http://schemas.microsoft.com/office/drawing/2014/main" id="{99CDA10A-37EE-0D40-60B1-DADA3FCEBF5B}"/>
              </a:ext>
            </a:extLst>
          </p:cNvPr>
          <p:cNvSpPr txBox="1"/>
          <p:nvPr/>
        </p:nvSpPr>
        <p:spPr>
          <a:xfrm>
            <a:off x="7041624" y="6162127"/>
            <a:ext cx="2548490" cy="523220"/>
          </a:xfrm>
          <a:prstGeom prst="rect">
            <a:avLst/>
          </a:prstGeom>
          <a:noFill/>
        </p:spPr>
        <p:txBody>
          <a:bodyPr wrap="square">
            <a:spAutoFit/>
          </a:bodyPr>
          <a:lstStyle/>
          <a:p>
            <a:r>
              <a:rPr lang="en-US" sz="1400" dirty="0"/>
              <a:t>Emma Minnie Boyd </a:t>
            </a:r>
            <a:r>
              <a:rPr lang="en-US" sz="1400" i="1" dirty="0"/>
              <a:t>Bushland with Pond, drawing</a:t>
            </a:r>
            <a:r>
              <a:rPr lang="en-US" sz="1400" dirty="0"/>
              <a:t>, c1876</a:t>
            </a:r>
            <a:endParaRPr lang="en-AU" sz="1400" dirty="0"/>
          </a:p>
        </p:txBody>
      </p:sp>
    </p:spTree>
    <p:extLst>
      <p:ext uri="{BB962C8B-B14F-4D97-AF65-F5344CB8AC3E}">
        <p14:creationId xmlns:p14="http://schemas.microsoft.com/office/powerpoint/2010/main" val="1099037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E37D61-F4FD-EA22-4C7F-F155DD14A2A5}"/>
              </a:ext>
            </a:extLst>
          </p:cNvPr>
          <p:cNvSpPr txBox="1"/>
          <p:nvPr/>
        </p:nvSpPr>
        <p:spPr>
          <a:xfrm>
            <a:off x="176463" y="665018"/>
            <a:ext cx="7144105" cy="6278642"/>
          </a:xfrm>
          <a:prstGeom prst="rect">
            <a:avLst/>
          </a:prstGeom>
          <a:noFill/>
        </p:spPr>
        <p:txBody>
          <a:bodyPr wrap="square" rtlCol="0">
            <a:spAutoFit/>
          </a:bodyPr>
          <a:lstStyle/>
          <a:p>
            <a:pPr marL="285750" indent="-285750" algn="l" fontAlgn="base">
              <a:buFont typeface="Arial" panose="020B0604020202020204" pitchFamily="34" charset="0"/>
              <a:buChar char="•"/>
            </a:pPr>
            <a:r>
              <a:rPr lang="en-US" sz="2400" b="0" i="0" dirty="0">
                <a:solidFill>
                  <a:srgbClr val="000000"/>
                </a:solidFill>
                <a:effectLst/>
                <a:latin typeface="Raleway" pitchFamily="2" charset="0"/>
              </a:rPr>
              <a:t>Students would then progress to the </a:t>
            </a:r>
            <a:r>
              <a:rPr lang="en-US" sz="2400" b="1" i="0" dirty="0">
                <a:solidFill>
                  <a:srgbClr val="000000"/>
                </a:solidFill>
                <a:effectLst/>
                <a:latin typeface="Raleway" pitchFamily="2" charset="0"/>
              </a:rPr>
              <a:t>School of Painting</a:t>
            </a:r>
            <a:r>
              <a:rPr lang="en-US" sz="2400" b="0" i="0" dirty="0">
                <a:solidFill>
                  <a:srgbClr val="000000"/>
                </a:solidFill>
                <a:effectLst/>
                <a:latin typeface="Raleway" pitchFamily="2" charset="0"/>
              </a:rPr>
              <a:t> which taught traditional painting skills.</a:t>
            </a:r>
          </a:p>
          <a:p>
            <a:pPr marL="285750" indent="-285750" algn="l" fontAlgn="base">
              <a:buFont typeface="Arial" panose="020B0604020202020204" pitchFamily="34" charset="0"/>
              <a:buChar char="•"/>
            </a:pPr>
            <a:endParaRPr lang="en-US" sz="2400" b="0" i="0" dirty="0">
              <a:solidFill>
                <a:srgbClr val="000000"/>
              </a:solidFill>
              <a:effectLst/>
              <a:latin typeface="Raleway" pitchFamily="2" charset="0"/>
            </a:endParaRPr>
          </a:p>
          <a:p>
            <a:pPr marL="285750" indent="-285750" algn="l" fontAlgn="base">
              <a:buFont typeface="Arial" panose="020B0604020202020204" pitchFamily="34" charset="0"/>
              <a:buChar char="•"/>
            </a:pPr>
            <a:r>
              <a:rPr lang="en-US" sz="2400" b="0" i="0" dirty="0">
                <a:solidFill>
                  <a:srgbClr val="000000"/>
                </a:solidFill>
                <a:effectLst/>
                <a:latin typeface="Raleway" pitchFamily="2" charset="0"/>
              </a:rPr>
              <a:t> These included compositional skills and the academic technique of building up a painting in many layers, starting with thin paint and dark tones, and finishing with thicker paint and lighter tones on the surface.</a:t>
            </a:r>
          </a:p>
          <a:p>
            <a:pPr marL="285750" indent="-285750" algn="l" fontAlgn="base">
              <a:buFont typeface="Arial" panose="020B0604020202020204" pitchFamily="34" charset="0"/>
              <a:buChar char="•"/>
            </a:pPr>
            <a:endParaRPr lang="en-US" sz="2400" b="0" i="0" dirty="0">
              <a:solidFill>
                <a:srgbClr val="000000"/>
              </a:solidFill>
              <a:effectLst/>
              <a:latin typeface="Raleway" pitchFamily="2" charset="0"/>
            </a:endParaRPr>
          </a:p>
          <a:p>
            <a:pPr marL="285750" indent="-285750" algn="l" fontAlgn="base">
              <a:buFont typeface="Arial" panose="020B0604020202020204" pitchFamily="34" charset="0"/>
              <a:buChar char="•"/>
            </a:pPr>
            <a:r>
              <a:rPr lang="en-US" sz="2400" b="0" i="0" dirty="0">
                <a:solidFill>
                  <a:srgbClr val="000000"/>
                </a:solidFill>
                <a:effectLst/>
                <a:latin typeface="Raleway" pitchFamily="2" charset="0"/>
              </a:rPr>
              <a:t>Artists who were studying there during that period included Emanuel Phillips Fox, Rupert Bunny, Frederick McCubbin, Tom Roberts, May Vale, Jane Sutherland, Clara Southern, Josephine </a:t>
            </a:r>
            <a:r>
              <a:rPr lang="en-US" sz="2400" b="0" i="0" dirty="0" err="1">
                <a:solidFill>
                  <a:srgbClr val="000000"/>
                </a:solidFill>
                <a:effectLst/>
                <a:latin typeface="Raleway" pitchFamily="2" charset="0"/>
              </a:rPr>
              <a:t>Muntz</a:t>
            </a:r>
            <a:r>
              <a:rPr lang="en-US" sz="2400" b="0" i="0" dirty="0">
                <a:solidFill>
                  <a:srgbClr val="000000"/>
                </a:solidFill>
                <a:effectLst/>
                <a:latin typeface="Raleway" pitchFamily="2" charset="0"/>
              </a:rPr>
              <a:t> Adams and Arthur </a:t>
            </a:r>
            <a:r>
              <a:rPr lang="en-US" sz="2400" b="0" i="0" dirty="0" err="1">
                <a:solidFill>
                  <a:srgbClr val="000000"/>
                </a:solidFill>
                <a:effectLst/>
                <a:latin typeface="Raleway" pitchFamily="2" charset="0"/>
              </a:rPr>
              <a:t>Merric</a:t>
            </a:r>
            <a:r>
              <a:rPr lang="en-US" sz="2400" b="0" i="0" dirty="0">
                <a:solidFill>
                  <a:srgbClr val="000000"/>
                </a:solidFill>
                <a:effectLst/>
                <a:latin typeface="Raleway" pitchFamily="2" charset="0"/>
              </a:rPr>
              <a:t> Boyd,  who was to become Minnie's husband in 1886.</a:t>
            </a:r>
          </a:p>
          <a:p>
            <a:pPr marL="285750" indent="-285750">
              <a:buFont typeface="Arial" panose="020B0604020202020204" pitchFamily="34" charset="0"/>
              <a:buChar char="•"/>
            </a:pPr>
            <a:endParaRPr lang="en-AU" dirty="0"/>
          </a:p>
        </p:txBody>
      </p:sp>
      <p:pic>
        <p:nvPicPr>
          <p:cNvPr id="6" name="Picture 5">
            <a:extLst>
              <a:ext uri="{FF2B5EF4-FFF2-40B4-BE49-F238E27FC236}">
                <a16:creationId xmlns:a16="http://schemas.microsoft.com/office/drawing/2014/main" id="{5AEA4D94-847B-8A9A-3564-A38AC46A6A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9116" y="247398"/>
            <a:ext cx="4073410" cy="5861022"/>
          </a:xfrm>
          <a:prstGeom prst="rect">
            <a:avLst/>
          </a:prstGeom>
        </p:spPr>
      </p:pic>
      <p:sp>
        <p:nvSpPr>
          <p:cNvPr id="8" name="TextBox 7">
            <a:extLst>
              <a:ext uri="{FF2B5EF4-FFF2-40B4-BE49-F238E27FC236}">
                <a16:creationId xmlns:a16="http://schemas.microsoft.com/office/drawing/2014/main" id="{A7D71189-87B8-A80F-905F-0746F01BE83F}"/>
              </a:ext>
            </a:extLst>
          </p:cNvPr>
          <p:cNvSpPr txBox="1"/>
          <p:nvPr/>
        </p:nvSpPr>
        <p:spPr>
          <a:xfrm>
            <a:off x="7320568" y="6341374"/>
            <a:ext cx="6093228" cy="369332"/>
          </a:xfrm>
          <a:prstGeom prst="rect">
            <a:avLst/>
          </a:prstGeom>
          <a:noFill/>
        </p:spPr>
        <p:txBody>
          <a:bodyPr wrap="square">
            <a:spAutoFit/>
          </a:bodyPr>
          <a:lstStyle/>
          <a:p>
            <a:r>
              <a:rPr lang="en-US" dirty="0"/>
              <a:t>Emma Minnie Boyd,  </a:t>
            </a:r>
            <a:r>
              <a:rPr lang="en-US" i="1" dirty="0"/>
              <a:t>Flower Study</a:t>
            </a:r>
            <a:r>
              <a:rPr lang="en-US" dirty="0"/>
              <a:t>, 1878</a:t>
            </a:r>
            <a:endParaRPr lang="en-AU" dirty="0"/>
          </a:p>
        </p:txBody>
      </p:sp>
    </p:spTree>
    <p:extLst>
      <p:ext uri="{BB962C8B-B14F-4D97-AF65-F5344CB8AC3E}">
        <p14:creationId xmlns:p14="http://schemas.microsoft.com/office/powerpoint/2010/main" val="971353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CFAE32-872A-1D0C-D0FF-F4B30329E186}"/>
              </a:ext>
            </a:extLst>
          </p:cNvPr>
          <p:cNvSpPr txBox="1"/>
          <p:nvPr/>
        </p:nvSpPr>
        <p:spPr>
          <a:xfrm>
            <a:off x="513347" y="511024"/>
            <a:ext cx="10860506" cy="830997"/>
          </a:xfrm>
          <a:prstGeom prst="rect">
            <a:avLst/>
          </a:prstGeom>
          <a:noFill/>
        </p:spPr>
        <p:txBody>
          <a:bodyPr wrap="square">
            <a:spAutoFit/>
          </a:bodyPr>
          <a:lstStyle/>
          <a:p>
            <a:r>
              <a:rPr lang="en-AU" sz="2400" dirty="0">
                <a:latin typeface="Raleway" pitchFamily="2" charset="0"/>
              </a:rPr>
              <a:t>Minnie was tutored by </a:t>
            </a:r>
            <a:r>
              <a:rPr lang="en-AU" sz="2400" dirty="0">
                <a:solidFill>
                  <a:srgbClr val="4F6228"/>
                </a:solidFill>
                <a:latin typeface="Raleway" pitchFamily="2" charset="0"/>
              </a:rPr>
              <a:t>Eugene von Guerard</a:t>
            </a:r>
            <a:r>
              <a:rPr lang="en-AU" sz="2400" dirty="0">
                <a:latin typeface="Raleway" pitchFamily="2" charset="0"/>
              </a:rPr>
              <a:t>, </a:t>
            </a:r>
            <a:r>
              <a:rPr lang="en-AU" sz="2400" dirty="0">
                <a:solidFill>
                  <a:srgbClr val="4F6228"/>
                </a:solidFill>
                <a:latin typeface="Raleway" pitchFamily="2" charset="0"/>
              </a:rPr>
              <a:t>Oswald Rose Campbell</a:t>
            </a:r>
            <a:r>
              <a:rPr lang="en-AU" sz="2400" dirty="0">
                <a:latin typeface="Raleway" pitchFamily="2" charset="0"/>
              </a:rPr>
              <a:t>  and </a:t>
            </a:r>
            <a:r>
              <a:rPr lang="en-AU" sz="2400" dirty="0">
                <a:solidFill>
                  <a:srgbClr val="4F6228"/>
                </a:solidFill>
                <a:latin typeface="Raleway" pitchFamily="2" charset="0"/>
              </a:rPr>
              <a:t>George </a:t>
            </a:r>
            <a:r>
              <a:rPr lang="en-AU" sz="2400" dirty="0" err="1">
                <a:solidFill>
                  <a:srgbClr val="4F6228"/>
                </a:solidFill>
                <a:latin typeface="Raleway" pitchFamily="2" charset="0"/>
              </a:rPr>
              <a:t>Folingsby</a:t>
            </a:r>
            <a:r>
              <a:rPr lang="en-AU" sz="2400" dirty="0">
                <a:solidFill>
                  <a:srgbClr val="4F6228"/>
                </a:solidFill>
                <a:latin typeface="Raleway" pitchFamily="2" charset="0"/>
              </a:rPr>
              <a:t> </a:t>
            </a:r>
            <a:r>
              <a:rPr lang="en-AU" sz="2400" dirty="0">
                <a:latin typeface="Raleway" pitchFamily="2" charset="0"/>
              </a:rPr>
              <a:t>at the National Gallery School</a:t>
            </a:r>
          </a:p>
        </p:txBody>
      </p:sp>
      <p:sp>
        <p:nvSpPr>
          <p:cNvPr id="5" name="TextBox 4">
            <a:extLst>
              <a:ext uri="{FF2B5EF4-FFF2-40B4-BE49-F238E27FC236}">
                <a16:creationId xmlns:a16="http://schemas.microsoft.com/office/drawing/2014/main" id="{766B89B9-C984-A205-7A71-06551554EB8B}"/>
              </a:ext>
            </a:extLst>
          </p:cNvPr>
          <p:cNvSpPr txBox="1"/>
          <p:nvPr/>
        </p:nvSpPr>
        <p:spPr>
          <a:xfrm>
            <a:off x="513347" y="1599200"/>
            <a:ext cx="4572000" cy="4283224"/>
          </a:xfrm>
          <a:prstGeom prst="rect">
            <a:avLst/>
          </a:prstGeom>
          <a:noFill/>
        </p:spPr>
        <p:txBody>
          <a:bodyPr wrap="square">
            <a:spAutoFit/>
          </a:bodyPr>
          <a:lstStyle/>
          <a:p>
            <a:pPr>
              <a:spcAft>
                <a:spcPts val="1000"/>
              </a:spcAft>
            </a:pPr>
            <a:r>
              <a:rPr lang="en-AU" sz="2200" dirty="0">
                <a:effectLst/>
                <a:latin typeface="Raleway" pitchFamily="2" charset="0"/>
                <a:ea typeface="Calibri" panose="020F0502020204030204" pitchFamily="34" charset="0"/>
                <a:cs typeface="Times New Roman" panose="02020603050405020304" pitchFamily="18" charset="0"/>
              </a:rPr>
              <a:t>Eugene von Gerard, who embodied the Romantic approach to painting in his large canvases such as </a:t>
            </a:r>
            <a:r>
              <a:rPr lang="en-AU" sz="2200" i="1" dirty="0">
                <a:effectLst/>
                <a:latin typeface="Raleway" pitchFamily="2" charset="0"/>
                <a:ea typeface="Calibri" panose="020F0502020204030204" pitchFamily="34" charset="0"/>
                <a:cs typeface="Times New Roman" panose="02020603050405020304" pitchFamily="18" charset="0"/>
              </a:rPr>
              <a:t>North-east view from the northern top of Mount Kosciusko,</a:t>
            </a:r>
            <a:r>
              <a:rPr lang="en-AU" sz="2200" dirty="0">
                <a:effectLst/>
                <a:latin typeface="Raleway" pitchFamily="2" charset="0"/>
                <a:ea typeface="Calibri" panose="020F0502020204030204" pitchFamily="34" charset="0"/>
                <a:cs typeface="Times New Roman" panose="02020603050405020304" pitchFamily="18" charset="0"/>
              </a:rPr>
              <a:t> was appointed the first </a:t>
            </a:r>
            <a:r>
              <a:rPr lang="en-AU" sz="2200" b="1" dirty="0">
                <a:effectLst/>
                <a:latin typeface="Raleway" pitchFamily="2" charset="0"/>
                <a:ea typeface="Calibri" panose="020F0502020204030204" pitchFamily="34" charset="0"/>
                <a:cs typeface="Times New Roman" panose="02020603050405020304" pitchFamily="18" charset="0"/>
              </a:rPr>
              <a:t>Master of the School of Painting</a:t>
            </a:r>
            <a:r>
              <a:rPr lang="en-AU" sz="2200" dirty="0">
                <a:effectLst/>
                <a:latin typeface="Raleway" pitchFamily="2" charset="0"/>
                <a:ea typeface="Calibri" panose="020F0502020204030204" pitchFamily="34" charset="0"/>
                <a:cs typeface="Times New Roman" panose="02020603050405020304" pitchFamily="18" charset="0"/>
              </a:rPr>
              <a:t> but was criticised for his outmoded teaching techniques. </a:t>
            </a:r>
          </a:p>
          <a:p>
            <a:pPr>
              <a:spcAft>
                <a:spcPts val="1000"/>
              </a:spcAft>
            </a:pPr>
            <a:r>
              <a:rPr lang="en-AU" sz="2200" dirty="0">
                <a:effectLst/>
                <a:latin typeface="Raleway" pitchFamily="2" charset="0"/>
                <a:ea typeface="Calibri" panose="020F0502020204030204" pitchFamily="34" charset="0"/>
                <a:cs typeface="Times New Roman" panose="02020603050405020304" pitchFamily="18" charset="0"/>
              </a:rPr>
              <a:t>He expected his students to copy works from the gallery, rather than painting original works</a:t>
            </a:r>
            <a:r>
              <a:rPr lang="en-AU" sz="2200" dirty="0">
                <a:solidFill>
                  <a:srgbClr val="4F6228"/>
                </a:solidFill>
                <a:effectLst/>
                <a:latin typeface="Raleway" pitchFamily="2" charset="0"/>
                <a:ea typeface="Calibri" panose="020F0502020204030204" pitchFamily="34" charset="0"/>
                <a:cs typeface="Times New Roman" panose="02020603050405020304" pitchFamily="18" charset="0"/>
              </a:rPr>
              <a:t>. </a:t>
            </a:r>
          </a:p>
        </p:txBody>
      </p:sp>
      <p:pic>
        <p:nvPicPr>
          <p:cNvPr id="9" name="Picture 8">
            <a:extLst>
              <a:ext uri="{FF2B5EF4-FFF2-40B4-BE49-F238E27FC236}">
                <a16:creationId xmlns:a16="http://schemas.microsoft.com/office/drawing/2014/main" id="{405D1578-8F7F-D0DE-B48C-D6AA59254DB7}"/>
              </a:ext>
            </a:extLst>
          </p:cNvPr>
          <p:cNvPicPr>
            <a:picLocks noChangeAspect="1"/>
          </p:cNvPicPr>
          <p:nvPr/>
        </p:nvPicPr>
        <p:blipFill>
          <a:blip r:embed="rId2"/>
          <a:stretch>
            <a:fillRect/>
          </a:stretch>
        </p:blipFill>
        <p:spPr>
          <a:xfrm>
            <a:off x="5342021" y="1599200"/>
            <a:ext cx="6031832" cy="3366032"/>
          </a:xfrm>
          <a:prstGeom prst="rect">
            <a:avLst/>
          </a:prstGeom>
        </p:spPr>
      </p:pic>
      <p:sp>
        <p:nvSpPr>
          <p:cNvPr id="11" name="TextBox 10">
            <a:extLst>
              <a:ext uri="{FF2B5EF4-FFF2-40B4-BE49-F238E27FC236}">
                <a16:creationId xmlns:a16="http://schemas.microsoft.com/office/drawing/2014/main" id="{60B59EF4-A2C8-9031-A8EE-7AF5D158E103}"/>
              </a:ext>
            </a:extLst>
          </p:cNvPr>
          <p:cNvSpPr txBox="1"/>
          <p:nvPr/>
        </p:nvSpPr>
        <p:spPr>
          <a:xfrm>
            <a:off x="5342021" y="5258800"/>
            <a:ext cx="6096000" cy="523220"/>
          </a:xfrm>
          <a:prstGeom prst="rect">
            <a:avLst/>
          </a:prstGeom>
          <a:noFill/>
        </p:spPr>
        <p:txBody>
          <a:bodyPr wrap="square">
            <a:spAutoFit/>
          </a:bodyPr>
          <a:lstStyle/>
          <a:p>
            <a:r>
              <a:rPr lang="en-AU" sz="1400" dirty="0">
                <a:solidFill>
                  <a:srgbClr val="4F6228"/>
                </a:solidFill>
                <a:effectLst/>
                <a:ea typeface="Calibri" panose="020F0502020204030204" pitchFamily="34" charset="0"/>
                <a:cs typeface="Times New Roman" panose="02020603050405020304" pitchFamily="18" charset="0"/>
              </a:rPr>
              <a:t>Eugene von Gerard, </a:t>
            </a:r>
            <a:r>
              <a:rPr lang="en-AU" sz="1400" i="1" dirty="0">
                <a:solidFill>
                  <a:srgbClr val="4F6228"/>
                </a:solidFill>
                <a:effectLst/>
                <a:ea typeface="Calibri" panose="020F0502020204030204" pitchFamily="34" charset="0"/>
                <a:cs typeface="Times New Roman" panose="02020603050405020304" pitchFamily="18" charset="0"/>
              </a:rPr>
              <a:t>North-east view from the northern top of Mount Kosciusko, </a:t>
            </a:r>
            <a:r>
              <a:rPr lang="en-AU" sz="1400" dirty="0">
                <a:solidFill>
                  <a:srgbClr val="4F6228"/>
                </a:solidFill>
                <a:effectLst/>
                <a:ea typeface="Calibri" panose="020F0502020204030204" pitchFamily="34" charset="0"/>
                <a:cs typeface="Times New Roman" panose="02020603050405020304" pitchFamily="18" charset="0"/>
              </a:rPr>
              <a:t>1863</a:t>
            </a:r>
            <a:endParaRPr lang="en-AU" sz="1400" dirty="0">
              <a:solidFill>
                <a:srgbClr val="4F6228"/>
              </a:solidFill>
            </a:endParaRPr>
          </a:p>
        </p:txBody>
      </p:sp>
    </p:spTree>
    <p:extLst>
      <p:ext uri="{BB962C8B-B14F-4D97-AF65-F5344CB8AC3E}">
        <p14:creationId xmlns:p14="http://schemas.microsoft.com/office/powerpoint/2010/main" val="1947438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2C26C8-EC64-BE2F-6EE7-679D7A65AA6A}"/>
              </a:ext>
            </a:extLst>
          </p:cNvPr>
          <p:cNvSpPr txBox="1"/>
          <p:nvPr/>
        </p:nvSpPr>
        <p:spPr>
          <a:xfrm>
            <a:off x="280363" y="504202"/>
            <a:ext cx="6849979" cy="5693866"/>
          </a:xfrm>
          <a:prstGeom prst="rect">
            <a:avLst/>
          </a:prstGeom>
          <a:noFill/>
        </p:spPr>
        <p:txBody>
          <a:bodyPr wrap="square">
            <a:spAutoFit/>
          </a:bodyPr>
          <a:lstStyle/>
          <a:p>
            <a:r>
              <a:rPr lang="en-AU" sz="2400" b="0" i="0" dirty="0">
                <a:solidFill>
                  <a:srgbClr val="4F6228"/>
                </a:solidFill>
                <a:effectLst/>
                <a:latin typeface="Raleway" pitchFamily="2" charset="0"/>
              </a:rPr>
              <a:t>Oswald Rose Campbell</a:t>
            </a:r>
            <a:r>
              <a:rPr lang="en-AU" sz="2000" b="0" i="0" dirty="0">
                <a:solidFill>
                  <a:srgbClr val="333333"/>
                </a:solidFill>
                <a:effectLst/>
                <a:latin typeface="Raleway" pitchFamily="2" charset="0"/>
              </a:rPr>
              <a:t>, who had trained at the Royal Academy School in London,  </a:t>
            </a:r>
            <a:r>
              <a:rPr lang="en-US" sz="2000" b="0" i="0" dirty="0">
                <a:solidFill>
                  <a:srgbClr val="333333"/>
                </a:solidFill>
                <a:effectLst/>
                <a:latin typeface="Raleway" pitchFamily="2" charset="0"/>
              </a:rPr>
              <a:t>was appointed </a:t>
            </a:r>
            <a:r>
              <a:rPr lang="en-AU" sz="2000" b="0" i="0" dirty="0">
                <a:solidFill>
                  <a:srgbClr val="333333"/>
                </a:solidFill>
                <a:effectLst/>
                <a:latin typeface="Raleway" pitchFamily="2" charset="0"/>
              </a:rPr>
              <a:t>as drawing-master </a:t>
            </a:r>
            <a:r>
              <a:rPr lang="en-US" sz="2000" b="0" i="0" dirty="0">
                <a:solidFill>
                  <a:srgbClr val="333333"/>
                </a:solidFill>
                <a:effectLst/>
                <a:latin typeface="Raleway" pitchFamily="2" charset="0"/>
              </a:rPr>
              <a:t>in 1876,</a:t>
            </a:r>
            <a:r>
              <a:rPr lang="en-AU" sz="2000" b="0" i="0" dirty="0">
                <a:solidFill>
                  <a:srgbClr val="333333"/>
                </a:solidFill>
                <a:effectLst/>
                <a:latin typeface="Raleway" pitchFamily="2" charset="0"/>
              </a:rPr>
              <a:t> </a:t>
            </a:r>
            <a:r>
              <a:rPr lang="en-US" sz="2000" b="0" i="0" dirty="0">
                <a:solidFill>
                  <a:srgbClr val="333333"/>
                </a:solidFill>
                <a:effectLst/>
                <a:latin typeface="Raleway" pitchFamily="2" charset="0"/>
              </a:rPr>
              <a:t>and over the next nine years he appears to have been rather inflexible and dictatorial, following strict academic lines.</a:t>
            </a:r>
          </a:p>
          <a:p>
            <a:endParaRPr lang="en-US" sz="2000" dirty="0">
              <a:solidFill>
                <a:srgbClr val="333333"/>
              </a:solidFill>
              <a:latin typeface="Raleway" pitchFamily="2" charset="0"/>
            </a:endParaRPr>
          </a:p>
          <a:p>
            <a:r>
              <a:rPr lang="en-US" sz="2000" b="0" i="0" dirty="0">
                <a:solidFill>
                  <a:srgbClr val="333333"/>
                </a:solidFill>
                <a:effectLst/>
                <a:latin typeface="Raleway" pitchFamily="2" charset="0"/>
              </a:rPr>
              <a:t>In 1879-80 he was the central figure in a controversy over a life-class.  Campbell wrote to the trustees defending his teaching and asserting that his pupils were not yet ready for anything beyond drawing, anatomy, perspective and modelling, and that they abused the freedom granted to them. </a:t>
            </a:r>
          </a:p>
          <a:p>
            <a:endParaRPr lang="en-US" sz="2000" b="0" i="0" dirty="0">
              <a:solidFill>
                <a:srgbClr val="333333"/>
              </a:solidFill>
              <a:effectLst/>
              <a:latin typeface="Raleway" pitchFamily="2" charset="0"/>
            </a:endParaRPr>
          </a:p>
          <a:p>
            <a:r>
              <a:rPr lang="en-US" sz="2000" b="0" i="0" dirty="0">
                <a:solidFill>
                  <a:srgbClr val="333333"/>
                </a:solidFill>
                <a:effectLst/>
                <a:latin typeface="Raleway" pitchFamily="2" charset="0"/>
              </a:rPr>
              <a:t>He was supported by the majority of his pupils, and their letters in praise of his teaching methods seem to have reinstated him with the trustees, but the rebels won the right to have a life-class at which Campbell was expected to teach</a:t>
            </a:r>
            <a:r>
              <a:rPr lang="en-US" b="0" i="0" dirty="0">
                <a:solidFill>
                  <a:srgbClr val="333333"/>
                </a:solidFill>
                <a:effectLst/>
              </a:rPr>
              <a:t>.</a:t>
            </a:r>
            <a:endParaRPr lang="en-AU" dirty="0"/>
          </a:p>
        </p:txBody>
      </p:sp>
      <p:pic>
        <p:nvPicPr>
          <p:cNvPr id="5" name="Picture 4">
            <a:extLst>
              <a:ext uri="{FF2B5EF4-FFF2-40B4-BE49-F238E27FC236}">
                <a16:creationId xmlns:a16="http://schemas.microsoft.com/office/drawing/2014/main" id="{C9923043-B051-6E62-8CE6-CEF24E9B2F90}"/>
              </a:ext>
            </a:extLst>
          </p:cNvPr>
          <p:cNvPicPr>
            <a:picLocks noChangeAspect="1"/>
          </p:cNvPicPr>
          <p:nvPr/>
        </p:nvPicPr>
        <p:blipFill>
          <a:blip r:embed="rId2"/>
          <a:stretch>
            <a:fillRect/>
          </a:stretch>
        </p:blipFill>
        <p:spPr>
          <a:xfrm>
            <a:off x="7132368" y="663092"/>
            <a:ext cx="4779269" cy="3248005"/>
          </a:xfrm>
          <a:prstGeom prst="rect">
            <a:avLst/>
          </a:prstGeom>
        </p:spPr>
      </p:pic>
      <p:sp>
        <p:nvSpPr>
          <p:cNvPr id="8" name="TextBox 7">
            <a:extLst>
              <a:ext uri="{FF2B5EF4-FFF2-40B4-BE49-F238E27FC236}">
                <a16:creationId xmlns:a16="http://schemas.microsoft.com/office/drawing/2014/main" id="{2E39C1C6-A1A7-BD74-7BCA-9B13F4073589}"/>
              </a:ext>
            </a:extLst>
          </p:cNvPr>
          <p:cNvSpPr txBox="1"/>
          <p:nvPr/>
        </p:nvSpPr>
        <p:spPr>
          <a:xfrm>
            <a:off x="7130342" y="4069987"/>
            <a:ext cx="5502443" cy="307777"/>
          </a:xfrm>
          <a:prstGeom prst="rect">
            <a:avLst/>
          </a:prstGeom>
          <a:noFill/>
        </p:spPr>
        <p:txBody>
          <a:bodyPr wrap="square" rtlCol="0">
            <a:spAutoFit/>
          </a:bodyPr>
          <a:lstStyle/>
          <a:p>
            <a:r>
              <a:rPr lang="en-AU" sz="1400" dirty="0"/>
              <a:t>Oswald Rose Campbell, </a:t>
            </a:r>
            <a:r>
              <a:rPr lang="en-AU" sz="1400" b="0" i="1" dirty="0">
                <a:solidFill>
                  <a:srgbClr val="1F1F1E"/>
                </a:solidFill>
                <a:effectLst/>
              </a:rPr>
              <a:t>Prospecting In Australia, </a:t>
            </a:r>
            <a:r>
              <a:rPr lang="en-AU" sz="1400" dirty="0"/>
              <a:t>1870</a:t>
            </a:r>
          </a:p>
        </p:txBody>
      </p:sp>
    </p:spTree>
    <p:extLst>
      <p:ext uri="{BB962C8B-B14F-4D97-AF65-F5344CB8AC3E}">
        <p14:creationId xmlns:p14="http://schemas.microsoft.com/office/powerpoint/2010/main" val="2784794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E994B1-4A5E-8AD3-21DE-FDC2CD3048B7}"/>
              </a:ext>
            </a:extLst>
          </p:cNvPr>
          <p:cNvSpPr txBox="1"/>
          <p:nvPr/>
        </p:nvSpPr>
        <p:spPr>
          <a:xfrm>
            <a:off x="190123" y="153909"/>
            <a:ext cx="7677338" cy="5909310"/>
          </a:xfrm>
          <a:prstGeom prst="rect">
            <a:avLst/>
          </a:prstGeom>
          <a:noFill/>
        </p:spPr>
        <p:txBody>
          <a:bodyPr wrap="square" rtlCol="0">
            <a:spAutoFit/>
          </a:bodyPr>
          <a:lstStyle/>
          <a:p>
            <a:pPr marL="285750" indent="-285750">
              <a:buFont typeface="Arial" panose="020B0604020202020204" pitchFamily="34" charset="0"/>
              <a:buChar char="•"/>
            </a:pPr>
            <a:r>
              <a:rPr lang="en-US" b="0" i="0" dirty="0">
                <a:solidFill>
                  <a:srgbClr val="4F6228"/>
                </a:solidFill>
                <a:effectLst/>
                <a:latin typeface="-apple-system"/>
              </a:rPr>
              <a:t>Melbourne was founded on the </a:t>
            </a:r>
            <a:r>
              <a:rPr lang="en-US" b="0" i="0" dirty="0" err="1">
                <a:solidFill>
                  <a:srgbClr val="4F6228"/>
                </a:solidFill>
                <a:effectLst/>
                <a:latin typeface="-apple-system"/>
              </a:rPr>
              <a:t>Yarra</a:t>
            </a:r>
            <a:r>
              <a:rPr lang="en-US" b="0" i="0" dirty="0">
                <a:solidFill>
                  <a:srgbClr val="4F6228"/>
                </a:solidFill>
                <a:effectLst/>
                <a:latin typeface="-apple-system"/>
              </a:rPr>
              <a:t> River in 1835</a:t>
            </a:r>
          </a:p>
          <a:p>
            <a:pPr marL="285750" indent="-285750">
              <a:buFont typeface="Arial" panose="020B0604020202020204" pitchFamily="34" charset="0"/>
              <a:buChar char="•"/>
            </a:pPr>
            <a:endParaRPr lang="en-US" b="0" i="0" dirty="0">
              <a:solidFill>
                <a:srgbClr val="4F6228"/>
              </a:solidFill>
              <a:effectLst/>
              <a:latin typeface="-apple-system"/>
            </a:endParaRPr>
          </a:p>
          <a:p>
            <a:pPr marL="285750" indent="-285750">
              <a:buFont typeface="Arial" panose="020B0604020202020204" pitchFamily="34" charset="0"/>
              <a:buChar char="•"/>
            </a:pPr>
            <a:r>
              <a:rPr lang="en-US" dirty="0">
                <a:solidFill>
                  <a:srgbClr val="4F6228"/>
                </a:solidFill>
              </a:rPr>
              <a:t>“Melbourne in 1840 was certainly not a city and could hardly be called a town; nor did it even partake of the character of a village or a hamlet. It was a kind of big settlement in groups pitched here and there, with houses, sheds and tents in clusters, or scattered in ones and twos – During winter the streets were chains of waterholes, and the traffic had to be suspended in places – Elizabeth Street and Swanston Street were shallow gullies, with deep and dangerous ruts every twenty yards; Flinders Street was a swamp”</a:t>
            </a:r>
            <a:endParaRPr lang="en-US" b="0" i="0" dirty="0">
              <a:solidFill>
                <a:srgbClr val="4F6228"/>
              </a:solidFill>
              <a:effectLst/>
            </a:endParaRPr>
          </a:p>
          <a:p>
            <a:pPr marL="285750" indent="-285750">
              <a:buFont typeface="Arial" panose="020B0604020202020204" pitchFamily="34" charset="0"/>
              <a:buChar char="•"/>
            </a:pPr>
            <a:endParaRPr lang="en-US" b="0" i="0" dirty="0">
              <a:solidFill>
                <a:srgbClr val="4F6228"/>
              </a:solidFill>
              <a:effectLst/>
              <a:latin typeface="-apple-system"/>
            </a:endParaRPr>
          </a:p>
          <a:p>
            <a:pPr marL="285750" indent="-285750">
              <a:buFont typeface="Arial" panose="020B0604020202020204" pitchFamily="34" charset="0"/>
              <a:buChar char="•"/>
            </a:pPr>
            <a:r>
              <a:rPr lang="en-US" b="0" i="0" dirty="0">
                <a:solidFill>
                  <a:srgbClr val="4F6228"/>
                </a:solidFill>
                <a:effectLst/>
                <a:latin typeface="-apple-system"/>
              </a:rPr>
              <a:t>Gained independence from New South Wales in 1850 – gold rush commenced shortly afterwards</a:t>
            </a:r>
          </a:p>
          <a:p>
            <a:pPr marL="285750" indent="-285750">
              <a:buFont typeface="Arial" panose="020B0604020202020204" pitchFamily="34" charset="0"/>
              <a:buChar char="•"/>
            </a:pPr>
            <a:endParaRPr lang="en-US" dirty="0">
              <a:solidFill>
                <a:srgbClr val="4F6228"/>
              </a:solidFill>
              <a:latin typeface="-apple-system"/>
            </a:endParaRPr>
          </a:p>
          <a:p>
            <a:pPr marL="285750" indent="-285750">
              <a:buFont typeface="Arial" panose="020B0604020202020204" pitchFamily="34" charset="0"/>
              <a:buChar char="•"/>
            </a:pPr>
            <a:r>
              <a:rPr lang="en-US" dirty="0">
                <a:solidFill>
                  <a:srgbClr val="4F6228"/>
                </a:solidFill>
              </a:rPr>
              <a:t>It has been said that by 1860 the city had reached its final form, most of the land had been sold and many of the sections of the town had attracted special types of occupancies which still </a:t>
            </a:r>
            <a:r>
              <a:rPr lang="en-US" dirty="0" err="1">
                <a:solidFill>
                  <a:srgbClr val="4F6228"/>
                </a:solidFill>
              </a:rPr>
              <a:t>characterise</a:t>
            </a:r>
            <a:r>
              <a:rPr lang="en-US" dirty="0">
                <a:solidFill>
                  <a:srgbClr val="4F6228"/>
                </a:solidFill>
              </a:rPr>
              <a:t> the city today. The eastern end of Collins Street had attracted members of the medical profession while the central and western section of this same street saw insurance companies, banks and building societies established. Bourke Street had its theatres and much halls, while the western section of Little Collins Street had attracted the legal profession</a:t>
            </a:r>
            <a:endParaRPr lang="en-AU" dirty="0">
              <a:solidFill>
                <a:srgbClr val="4F6228"/>
              </a:solidFill>
            </a:endParaRPr>
          </a:p>
        </p:txBody>
      </p:sp>
      <p:pic>
        <p:nvPicPr>
          <p:cNvPr id="4" name="Picture 3">
            <a:extLst>
              <a:ext uri="{FF2B5EF4-FFF2-40B4-BE49-F238E27FC236}">
                <a16:creationId xmlns:a16="http://schemas.microsoft.com/office/drawing/2014/main" id="{2E85C048-16DA-1211-56F2-B03F4E7AA858}"/>
              </a:ext>
            </a:extLst>
          </p:cNvPr>
          <p:cNvPicPr>
            <a:picLocks noChangeAspect="1"/>
          </p:cNvPicPr>
          <p:nvPr/>
        </p:nvPicPr>
        <p:blipFill>
          <a:blip r:embed="rId2"/>
          <a:stretch>
            <a:fillRect/>
          </a:stretch>
        </p:blipFill>
        <p:spPr>
          <a:xfrm>
            <a:off x="8233594" y="362138"/>
            <a:ext cx="3511758" cy="2697933"/>
          </a:xfrm>
          <a:prstGeom prst="rect">
            <a:avLst/>
          </a:prstGeom>
        </p:spPr>
      </p:pic>
      <p:pic>
        <p:nvPicPr>
          <p:cNvPr id="8" name="Picture 7">
            <a:extLst>
              <a:ext uri="{FF2B5EF4-FFF2-40B4-BE49-F238E27FC236}">
                <a16:creationId xmlns:a16="http://schemas.microsoft.com/office/drawing/2014/main" id="{F90E7BDE-3107-0D94-07E6-20F6C236B6EB}"/>
              </a:ext>
            </a:extLst>
          </p:cNvPr>
          <p:cNvPicPr>
            <a:picLocks noChangeAspect="1"/>
          </p:cNvPicPr>
          <p:nvPr/>
        </p:nvPicPr>
        <p:blipFill>
          <a:blip r:embed="rId3"/>
          <a:stretch>
            <a:fillRect/>
          </a:stretch>
        </p:blipFill>
        <p:spPr>
          <a:xfrm>
            <a:off x="8121449" y="3429000"/>
            <a:ext cx="3736048" cy="1902688"/>
          </a:xfrm>
          <a:prstGeom prst="rect">
            <a:avLst/>
          </a:prstGeom>
        </p:spPr>
      </p:pic>
      <p:sp>
        <p:nvSpPr>
          <p:cNvPr id="10" name="TextBox 9">
            <a:extLst>
              <a:ext uri="{FF2B5EF4-FFF2-40B4-BE49-F238E27FC236}">
                <a16:creationId xmlns:a16="http://schemas.microsoft.com/office/drawing/2014/main" id="{A40805E8-A7ED-4C8A-5F83-F12D9D82DB89}"/>
              </a:ext>
            </a:extLst>
          </p:cNvPr>
          <p:cNvSpPr txBox="1"/>
          <p:nvPr/>
        </p:nvSpPr>
        <p:spPr>
          <a:xfrm>
            <a:off x="8028161" y="5331688"/>
            <a:ext cx="6097508" cy="307777"/>
          </a:xfrm>
          <a:prstGeom prst="rect">
            <a:avLst/>
          </a:prstGeom>
          <a:noFill/>
        </p:spPr>
        <p:txBody>
          <a:bodyPr wrap="square">
            <a:spAutoFit/>
          </a:bodyPr>
          <a:lstStyle/>
          <a:p>
            <a:pPr algn="l"/>
            <a:r>
              <a:rPr lang="en-AU" sz="1400" b="0" i="0" dirty="0">
                <a:solidFill>
                  <a:srgbClr val="000000"/>
                </a:solidFill>
                <a:effectLst/>
              </a:rPr>
              <a:t>Landing at Melbourne, 1840</a:t>
            </a:r>
          </a:p>
        </p:txBody>
      </p:sp>
    </p:spTree>
    <p:extLst>
      <p:ext uri="{BB962C8B-B14F-4D97-AF65-F5344CB8AC3E}">
        <p14:creationId xmlns:p14="http://schemas.microsoft.com/office/powerpoint/2010/main" val="518447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289FB1D-1A36-270E-C569-E13D28417CE3}"/>
              </a:ext>
            </a:extLst>
          </p:cNvPr>
          <p:cNvSpPr txBox="1"/>
          <p:nvPr/>
        </p:nvSpPr>
        <p:spPr>
          <a:xfrm>
            <a:off x="7980709" y="5096831"/>
            <a:ext cx="4475747" cy="646331"/>
          </a:xfrm>
          <a:prstGeom prst="rect">
            <a:avLst/>
          </a:prstGeom>
          <a:noFill/>
        </p:spPr>
        <p:txBody>
          <a:bodyPr wrap="square">
            <a:spAutoFit/>
          </a:bodyPr>
          <a:lstStyle/>
          <a:p>
            <a:r>
              <a:rPr lang="en-AU" b="0" i="0" dirty="0">
                <a:solidFill>
                  <a:srgbClr val="202122"/>
                </a:solidFill>
                <a:effectLst/>
                <a:latin typeface="Arial" panose="020B0604020202020204" pitchFamily="34" charset="0"/>
              </a:rPr>
              <a:t> </a:t>
            </a:r>
            <a:r>
              <a:rPr lang="en-AU" dirty="0"/>
              <a:t> George </a:t>
            </a:r>
            <a:r>
              <a:rPr lang="en-AU" dirty="0" err="1"/>
              <a:t>Folingsby</a:t>
            </a:r>
            <a:r>
              <a:rPr lang="en-AU" dirty="0"/>
              <a:t>, </a:t>
            </a:r>
            <a:r>
              <a:rPr lang="en-AU" b="0" i="1" dirty="0">
                <a:solidFill>
                  <a:srgbClr val="3B3B3B"/>
                </a:solidFill>
                <a:effectLst/>
                <a:latin typeface="Flama"/>
              </a:rPr>
              <a:t>The first lesson</a:t>
            </a:r>
            <a:r>
              <a:rPr lang="en-AU" b="0" i="0" dirty="0">
                <a:solidFill>
                  <a:srgbClr val="3B3B3B"/>
                </a:solidFill>
                <a:effectLst/>
                <a:latin typeface="Flama"/>
              </a:rPr>
              <a:t> 1869</a:t>
            </a:r>
          </a:p>
          <a:p>
            <a:endParaRPr lang="en-AU" dirty="0"/>
          </a:p>
        </p:txBody>
      </p:sp>
      <p:sp>
        <p:nvSpPr>
          <p:cNvPr id="7" name="TextBox 6">
            <a:extLst>
              <a:ext uri="{FF2B5EF4-FFF2-40B4-BE49-F238E27FC236}">
                <a16:creationId xmlns:a16="http://schemas.microsoft.com/office/drawing/2014/main" id="{0BC5C33A-CA30-A8B3-0926-B0C56FCD2648}"/>
              </a:ext>
            </a:extLst>
          </p:cNvPr>
          <p:cNvSpPr txBox="1"/>
          <p:nvPr/>
        </p:nvSpPr>
        <p:spPr>
          <a:xfrm>
            <a:off x="208548" y="461609"/>
            <a:ext cx="7491663" cy="5765681"/>
          </a:xfrm>
          <a:prstGeom prst="rect">
            <a:avLst/>
          </a:prstGeom>
          <a:noFill/>
        </p:spPr>
        <p:txBody>
          <a:bodyPr wrap="square" rtlCol="0">
            <a:spAutoFit/>
          </a:bodyPr>
          <a:lstStyle/>
          <a:p>
            <a:pPr>
              <a:spcAft>
                <a:spcPts val="1000"/>
              </a:spcAft>
            </a:pPr>
            <a:r>
              <a:rPr lang="en-AU" sz="2200" dirty="0">
                <a:effectLst/>
                <a:latin typeface="Raleway" pitchFamily="2" charset="0"/>
                <a:ea typeface="Calibri" panose="020F0502020204030204" pitchFamily="34" charset="0"/>
                <a:cs typeface="Times New Roman" panose="02020603050405020304" pitchFamily="18" charset="0"/>
              </a:rPr>
              <a:t>In 1882 </a:t>
            </a:r>
            <a:r>
              <a:rPr lang="en-AU" sz="2200" dirty="0">
                <a:solidFill>
                  <a:srgbClr val="4F6228"/>
                </a:solidFill>
                <a:effectLst/>
                <a:latin typeface="Raleway" pitchFamily="2" charset="0"/>
                <a:ea typeface="Calibri" panose="020F0502020204030204" pitchFamily="34" charset="0"/>
                <a:cs typeface="Times New Roman" panose="02020603050405020304" pitchFamily="18" charset="0"/>
              </a:rPr>
              <a:t>George </a:t>
            </a:r>
            <a:r>
              <a:rPr lang="en-AU" sz="2200" dirty="0" err="1">
                <a:solidFill>
                  <a:srgbClr val="4F6228"/>
                </a:solidFill>
                <a:effectLst/>
                <a:latin typeface="Raleway" pitchFamily="2" charset="0"/>
                <a:ea typeface="Calibri" panose="020F0502020204030204" pitchFamily="34" charset="0"/>
                <a:cs typeface="Times New Roman" panose="02020603050405020304" pitchFamily="18" charset="0"/>
              </a:rPr>
              <a:t>Folingsby</a:t>
            </a:r>
            <a:r>
              <a:rPr lang="en-AU" sz="2200" dirty="0">
                <a:solidFill>
                  <a:srgbClr val="4F6228"/>
                </a:solidFill>
                <a:effectLst/>
                <a:latin typeface="Raleway" pitchFamily="2" charset="0"/>
                <a:ea typeface="Calibri" panose="020F0502020204030204" pitchFamily="34" charset="0"/>
                <a:cs typeface="Times New Roman" panose="02020603050405020304" pitchFamily="18" charset="0"/>
              </a:rPr>
              <a:t> </a:t>
            </a:r>
            <a:r>
              <a:rPr lang="en-AU" sz="2200" dirty="0">
                <a:effectLst/>
                <a:latin typeface="Raleway" pitchFamily="2" charset="0"/>
                <a:ea typeface="Calibri" panose="020F0502020204030204" pitchFamily="34" charset="0"/>
                <a:cs typeface="Times New Roman" panose="02020603050405020304" pitchFamily="18" charset="0"/>
              </a:rPr>
              <a:t>revised the teaching methods at the School by teaching painting directly from life, with studies in antique sculptures and still life before progression to studies in composition</a:t>
            </a:r>
          </a:p>
          <a:p>
            <a:pPr marL="540385">
              <a:spcAft>
                <a:spcPts val="1000"/>
              </a:spcAft>
            </a:pPr>
            <a:r>
              <a:rPr lang="en-AU" sz="2200" dirty="0">
                <a:effectLst/>
                <a:latin typeface="Raleway" pitchFamily="2" charset="0"/>
                <a:ea typeface="Calibri" panose="020F0502020204030204" pitchFamily="34" charset="0"/>
                <a:cs typeface="Times New Roman" panose="02020603050405020304" pitchFamily="18" charset="0"/>
              </a:rPr>
              <a:t>“</a:t>
            </a:r>
            <a:r>
              <a:rPr lang="en-AU" sz="2200" i="1" dirty="0">
                <a:effectLst/>
                <a:latin typeface="Raleway" pitchFamily="2" charset="0"/>
                <a:ea typeface="Calibri" panose="020F0502020204030204" pitchFamily="34" charset="0"/>
                <a:cs typeface="Times New Roman" panose="02020603050405020304" pitchFamily="18" charset="0"/>
              </a:rPr>
              <a:t>He first took students away from copying in the Gallery to original work, and laid the foundation of what may become a school of art of which the subjects are purely Australian. From his own training and practice – which has been devoted almost exclusively to figure- painting – his pupils were naturally led the same way, but landscape was not neglected</a:t>
            </a:r>
            <a:r>
              <a:rPr lang="en-AU" sz="2200" dirty="0">
                <a:effectLst/>
                <a:latin typeface="Raleway" pitchFamily="2" charset="0"/>
                <a:ea typeface="Calibri" panose="020F0502020204030204" pitchFamily="34" charset="0"/>
                <a:cs typeface="Times New Roman" panose="02020603050405020304" pitchFamily="18" charset="0"/>
              </a:rPr>
              <a:t>. </a:t>
            </a:r>
          </a:p>
          <a:p>
            <a:r>
              <a:rPr lang="en-AU" sz="2200" dirty="0">
                <a:effectLst/>
                <a:latin typeface="Raleway" pitchFamily="2" charset="0"/>
                <a:ea typeface="Calibri" panose="020F0502020204030204" pitchFamily="34" charset="0"/>
                <a:cs typeface="Times New Roman" panose="02020603050405020304" pitchFamily="18" charset="0"/>
              </a:rPr>
              <a:t>However, </a:t>
            </a:r>
            <a:r>
              <a:rPr lang="en-AU" sz="2200" dirty="0" err="1">
                <a:effectLst/>
                <a:latin typeface="Raleway" pitchFamily="2" charset="0"/>
                <a:ea typeface="Calibri" panose="020F0502020204030204" pitchFamily="34" charset="0"/>
                <a:cs typeface="Times New Roman" panose="02020603050405020304" pitchFamily="18" charset="0"/>
              </a:rPr>
              <a:t>Folingsby</a:t>
            </a:r>
            <a:r>
              <a:rPr lang="en-AU" sz="2200" dirty="0">
                <a:effectLst/>
                <a:latin typeface="Raleway" pitchFamily="2" charset="0"/>
                <a:ea typeface="Calibri" panose="020F0502020204030204" pitchFamily="34" charset="0"/>
                <a:cs typeface="Times New Roman" panose="02020603050405020304" pitchFamily="18" charset="0"/>
              </a:rPr>
              <a:t> believed that oil sketches painted outdoors should be considered only as preparatory sketches for completion in the studio as more highly finished works. </a:t>
            </a:r>
          </a:p>
        </p:txBody>
      </p:sp>
      <p:pic>
        <p:nvPicPr>
          <p:cNvPr id="9" name="Picture 8">
            <a:extLst>
              <a:ext uri="{FF2B5EF4-FFF2-40B4-BE49-F238E27FC236}">
                <a16:creationId xmlns:a16="http://schemas.microsoft.com/office/drawing/2014/main" id="{258FC543-C3C7-D359-F082-5F9CD9230D26}"/>
              </a:ext>
            </a:extLst>
          </p:cNvPr>
          <p:cNvPicPr>
            <a:picLocks noChangeAspect="1"/>
          </p:cNvPicPr>
          <p:nvPr/>
        </p:nvPicPr>
        <p:blipFill>
          <a:blip r:embed="rId2"/>
          <a:stretch>
            <a:fillRect/>
          </a:stretch>
        </p:blipFill>
        <p:spPr>
          <a:xfrm>
            <a:off x="8116829" y="553453"/>
            <a:ext cx="3721768" cy="4543378"/>
          </a:xfrm>
          <a:prstGeom prst="rect">
            <a:avLst/>
          </a:prstGeom>
        </p:spPr>
      </p:pic>
    </p:spTree>
    <p:extLst>
      <p:ext uri="{BB962C8B-B14F-4D97-AF65-F5344CB8AC3E}">
        <p14:creationId xmlns:p14="http://schemas.microsoft.com/office/powerpoint/2010/main" val="3843893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E5DA38-8F92-B776-7044-7454552CCF6B}"/>
              </a:ext>
            </a:extLst>
          </p:cNvPr>
          <p:cNvSpPr txBox="1"/>
          <p:nvPr/>
        </p:nvSpPr>
        <p:spPr>
          <a:xfrm>
            <a:off x="417094" y="216387"/>
            <a:ext cx="6096000" cy="461665"/>
          </a:xfrm>
          <a:prstGeom prst="rect">
            <a:avLst/>
          </a:prstGeom>
          <a:noFill/>
        </p:spPr>
        <p:txBody>
          <a:bodyPr wrap="square">
            <a:spAutoFit/>
          </a:bodyPr>
          <a:lstStyle/>
          <a:p>
            <a:r>
              <a:rPr lang="en-AU" sz="2400" b="1" dirty="0">
                <a:solidFill>
                  <a:srgbClr val="002060"/>
                </a:solidFill>
                <a:effectLst/>
                <a:latin typeface="Raleway" pitchFamily="2" charset="0"/>
                <a:ea typeface="Calibri" panose="020F0502020204030204" pitchFamily="34" charset="0"/>
                <a:cs typeface="Times New Roman" panose="02020603050405020304" pitchFamily="18" charset="0"/>
              </a:rPr>
              <a:t>Louis </a:t>
            </a:r>
            <a:r>
              <a:rPr lang="en-AU" sz="2400" b="1" dirty="0" err="1">
                <a:solidFill>
                  <a:srgbClr val="002060"/>
                </a:solidFill>
                <a:effectLst/>
                <a:latin typeface="Raleway" pitchFamily="2" charset="0"/>
                <a:ea typeface="Calibri" panose="020F0502020204030204" pitchFamily="34" charset="0"/>
                <a:cs typeface="Times New Roman" panose="02020603050405020304" pitchFamily="18" charset="0"/>
              </a:rPr>
              <a:t>Buvelot</a:t>
            </a:r>
            <a:r>
              <a:rPr lang="en-AU" sz="2400" b="1" dirty="0">
                <a:solidFill>
                  <a:srgbClr val="002060"/>
                </a:solidFill>
                <a:effectLst/>
                <a:latin typeface="Raleway" pitchFamily="2" charset="0"/>
                <a:ea typeface="Calibri" panose="020F0502020204030204" pitchFamily="34" charset="0"/>
                <a:cs typeface="Times New Roman" panose="02020603050405020304" pitchFamily="18" charset="0"/>
              </a:rPr>
              <a:t> </a:t>
            </a:r>
            <a:endParaRPr lang="en-AU" sz="2400" b="1" dirty="0">
              <a:solidFill>
                <a:srgbClr val="002060"/>
              </a:solidFill>
              <a:latin typeface="Raleway" pitchFamily="2" charset="0"/>
            </a:endParaRPr>
          </a:p>
        </p:txBody>
      </p:sp>
      <p:sp>
        <p:nvSpPr>
          <p:cNvPr id="4" name="TextBox 3">
            <a:extLst>
              <a:ext uri="{FF2B5EF4-FFF2-40B4-BE49-F238E27FC236}">
                <a16:creationId xmlns:a16="http://schemas.microsoft.com/office/drawing/2014/main" id="{6F080223-0107-2C58-5E22-5CC73FB33AB6}"/>
              </a:ext>
            </a:extLst>
          </p:cNvPr>
          <p:cNvSpPr txBox="1"/>
          <p:nvPr/>
        </p:nvSpPr>
        <p:spPr>
          <a:xfrm>
            <a:off x="208548" y="866273"/>
            <a:ext cx="6031830" cy="5632311"/>
          </a:xfrm>
          <a:prstGeom prst="rect">
            <a:avLst/>
          </a:prstGeom>
          <a:noFill/>
        </p:spPr>
        <p:txBody>
          <a:bodyPr wrap="square" rtlCol="0">
            <a:spAutoFit/>
          </a:bodyPr>
          <a:lstStyle/>
          <a:p>
            <a:pPr marL="285750" indent="-285750">
              <a:buFont typeface="Arial" panose="020B0604020202020204" pitchFamily="34" charset="0"/>
              <a:buChar char="•"/>
            </a:pPr>
            <a:r>
              <a:rPr lang="en-AU" dirty="0">
                <a:latin typeface="Raleway" pitchFamily="2" charset="0"/>
              </a:rPr>
              <a:t>Around late 1870s Minnie received tuition from Louis </a:t>
            </a:r>
            <a:r>
              <a:rPr lang="en-AU" dirty="0" err="1">
                <a:latin typeface="Raleway" pitchFamily="2" charset="0"/>
              </a:rPr>
              <a:t>Buvelot</a:t>
            </a:r>
            <a:endParaRPr lang="en-AU" dirty="0">
              <a:latin typeface="Raleway" pitchFamily="2" charset="0"/>
            </a:endParaRPr>
          </a:p>
          <a:p>
            <a:pPr marL="285750" indent="-285750">
              <a:buFont typeface="Arial" panose="020B0604020202020204" pitchFamily="34" charset="0"/>
              <a:buChar char="•"/>
            </a:pPr>
            <a:endParaRPr lang="en-AU" dirty="0">
              <a:latin typeface="Raleway" pitchFamily="2" charset="0"/>
            </a:endParaRPr>
          </a:p>
          <a:p>
            <a:pPr marL="285750" indent="-285750">
              <a:buFont typeface="Arial" panose="020B0604020202020204" pitchFamily="34" charset="0"/>
              <a:buChar char="•"/>
            </a:pPr>
            <a:r>
              <a:rPr lang="en-AU" dirty="0" err="1">
                <a:latin typeface="Raleway" pitchFamily="2" charset="0"/>
              </a:rPr>
              <a:t>Buvelot</a:t>
            </a:r>
            <a:r>
              <a:rPr lang="en-AU" dirty="0">
                <a:latin typeface="Raleway" pitchFamily="2" charset="0"/>
              </a:rPr>
              <a:t> was regarded as a leading landscape artist from late 1860s to late 1880s</a:t>
            </a:r>
          </a:p>
          <a:p>
            <a:pPr marL="285750" indent="-285750">
              <a:buFont typeface="Arial" panose="020B0604020202020204" pitchFamily="34" charset="0"/>
              <a:buChar char="•"/>
            </a:pPr>
            <a:endParaRPr lang="en-AU" dirty="0">
              <a:latin typeface="Raleway" pitchFamily="2" charset="0"/>
            </a:endParaRPr>
          </a:p>
          <a:p>
            <a:pPr marL="285750" indent="-285750">
              <a:buFont typeface="Arial" panose="020B0604020202020204" pitchFamily="34" charset="0"/>
              <a:buChar char="•"/>
            </a:pPr>
            <a:r>
              <a:rPr lang="en-AU" sz="1800" dirty="0">
                <a:effectLst/>
                <a:latin typeface="Raleway" pitchFamily="2" charset="0"/>
                <a:ea typeface="Calibri" panose="020F0502020204030204" pitchFamily="34" charset="0"/>
                <a:cs typeface="Times New Roman" panose="02020603050405020304" pitchFamily="18" charset="0"/>
              </a:rPr>
              <a:t>important to the development of </a:t>
            </a:r>
            <a:r>
              <a:rPr lang="en-AU" sz="1800" i="1" dirty="0">
                <a:effectLst/>
                <a:latin typeface="Raleway" pitchFamily="2" charset="0"/>
                <a:ea typeface="Calibri" panose="020F0502020204030204" pitchFamily="34" charset="0"/>
                <a:cs typeface="Times New Roman" panose="02020603050405020304" pitchFamily="18" charset="0"/>
              </a:rPr>
              <a:t>plein air (outdoor) </a:t>
            </a:r>
            <a:r>
              <a:rPr lang="en-AU" sz="1800" dirty="0">
                <a:effectLst/>
                <a:latin typeface="Raleway" pitchFamily="2" charset="0"/>
                <a:ea typeface="Calibri" panose="020F0502020204030204" pitchFamily="34" charset="0"/>
                <a:cs typeface="Times New Roman" panose="02020603050405020304" pitchFamily="18" charset="0"/>
              </a:rPr>
              <a:t>painting in Australia as his background was the French Barbizon School</a:t>
            </a:r>
          </a:p>
          <a:p>
            <a:pPr marL="285750" indent="-285750">
              <a:buFont typeface="Arial" panose="020B0604020202020204" pitchFamily="34" charset="0"/>
              <a:buChar char="•"/>
            </a:pPr>
            <a:endParaRPr lang="en-AU" sz="1800" dirty="0">
              <a:effectLst/>
              <a:latin typeface="Raleway" pitchFamily="2"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AU" sz="1800" dirty="0">
                <a:effectLst/>
                <a:latin typeface="Raleway" pitchFamily="2" charset="0"/>
                <a:ea typeface="Calibri" panose="020F0502020204030204" pitchFamily="34" charset="0"/>
                <a:cs typeface="Times New Roman" panose="02020603050405020304" pitchFamily="18" charset="0"/>
              </a:rPr>
              <a:t>artists painted rural scenes and portrayed local peasants with powerful simplicity and dignity. They were painting what they saw rather than imagined, and their style became known as Realism</a:t>
            </a:r>
          </a:p>
          <a:p>
            <a:pPr marL="285750" indent="-285750">
              <a:buFont typeface="Arial" panose="020B0604020202020204" pitchFamily="34" charset="0"/>
              <a:buChar char="•"/>
            </a:pPr>
            <a:endParaRPr lang="en-AU" dirty="0">
              <a:latin typeface="Raleway" pitchFamily="2"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AU" sz="1800" i="1" dirty="0">
                <a:effectLst/>
                <a:latin typeface="Raleway" pitchFamily="2" charset="0"/>
                <a:ea typeface="Calibri" panose="020F0502020204030204" pitchFamily="34" charset="0"/>
                <a:cs typeface="Times New Roman" panose="02020603050405020304" pitchFamily="18" charset="0"/>
              </a:rPr>
              <a:t>“</a:t>
            </a:r>
            <a:r>
              <a:rPr lang="en-AU" sz="1800" i="1" dirty="0" err="1">
                <a:effectLst/>
                <a:latin typeface="Raleway" pitchFamily="2" charset="0"/>
                <a:ea typeface="Calibri" panose="020F0502020204030204" pitchFamily="34" charset="0"/>
                <a:cs typeface="Times New Roman" panose="02020603050405020304" pitchFamily="18" charset="0"/>
              </a:rPr>
              <a:t>Buvelot</a:t>
            </a:r>
            <a:r>
              <a:rPr lang="en-AU" sz="1800" i="1" dirty="0">
                <a:effectLst/>
                <a:latin typeface="Raleway" pitchFamily="2" charset="0"/>
                <a:ea typeface="Calibri" panose="020F0502020204030204" pitchFamily="34" charset="0"/>
                <a:cs typeface="Times New Roman" panose="02020603050405020304" pitchFamily="18" charset="0"/>
              </a:rPr>
              <a:t> was not ambitious to paint large canvases depicting sublime mountain scenery or the great open spaces of the interior … he was attracted by homely, rural scenes usually painted in warm light of the late afternoon or early evening”</a:t>
            </a:r>
            <a:r>
              <a:rPr lang="en-AU" dirty="0">
                <a:latin typeface="Raleway" pitchFamily="2" charset="0"/>
              </a:rPr>
              <a:t> </a:t>
            </a:r>
          </a:p>
        </p:txBody>
      </p:sp>
      <p:pic>
        <p:nvPicPr>
          <p:cNvPr id="10" name="Picture 9">
            <a:extLst>
              <a:ext uri="{FF2B5EF4-FFF2-40B4-BE49-F238E27FC236}">
                <a16:creationId xmlns:a16="http://schemas.microsoft.com/office/drawing/2014/main" id="{93FE6925-A7FA-E794-C393-8E40B88FFE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0189" y="866273"/>
            <a:ext cx="4904703" cy="3760795"/>
          </a:xfrm>
          <a:prstGeom prst="rect">
            <a:avLst/>
          </a:prstGeom>
        </p:spPr>
      </p:pic>
      <p:sp>
        <p:nvSpPr>
          <p:cNvPr id="12" name="TextBox 11">
            <a:extLst>
              <a:ext uri="{FF2B5EF4-FFF2-40B4-BE49-F238E27FC236}">
                <a16:creationId xmlns:a16="http://schemas.microsoft.com/office/drawing/2014/main" id="{8258C71A-65D6-7A49-6B0F-B301617D1CC2}"/>
              </a:ext>
            </a:extLst>
          </p:cNvPr>
          <p:cNvSpPr txBox="1"/>
          <p:nvPr/>
        </p:nvSpPr>
        <p:spPr>
          <a:xfrm>
            <a:off x="6882062" y="4788386"/>
            <a:ext cx="6096000" cy="369332"/>
          </a:xfrm>
          <a:prstGeom prst="rect">
            <a:avLst/>
          </a:prstGeom>
          <a:noFill/>
        </p:spPr>
        <p:txBody>
          <a:bodyPr wrap="square">
            <a:spAutoFit/>
          </a:bodyPr>
          <a:lstStyle/>
          <a:p>
            <a:r>
              <a:rPr lang="en-AU" dirty="0"/>
              <a:t>Louis </a:t>
            </a:r>
            <a:r>
              <a:rPr lang="en-AU" dirty="0" err="1"/>
              <a:t>Buvelot</a:t>
            </a:r>
            <a:r>
              <a:rPr lang="en-AU" dirty="0"/>
              <a:t>, </a:t>
            </a:r>
            <a:r>
              <a:rPr lang="en-AU" i="1" dirty="0"/>
              <a:t>At Lilydale</a:t>
            </a:r>
            <a:r>
              <a:rPr lang="en-AU" dirty="0"/>
              <a:t>, 1870</a:t>
            </a:r>
          </a:p>
        </p:txBody>
      </p:sp>
    </p:spTree>
    <p:extLst>
      <p:ext uri="{BB962C8B-B14F-4D97-AF65-F5344CB8AC3E}">
        <p14:creationId xmlns:p14="http://schemas.microsoft.com/office/powerpoint/2010/main" val="2452963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20E5F0-059A-669C-3AFF-6F56C1E0E509}"/>
              </a:ext>
            </a:extLst>
          </p:cNvPr>
          <p:cNvPicPr>
            <a:picLocks noChangeAspect="1"/>
          </p:cNvPicPr>
          <p:nvPr/>
        </p:nvPicPr>
        <p:blipFill>
          <a:blip r:embed="rId2"/>
          <a:stretch>
            <a:fillRect/>
          </a:stretch>
        </p:blipFill>
        <p:spPr>
          <a:xfrm>
            <a:off x="248653" y="215829"/>
            <a:ext cx="5366084" cy="3721415"/>
          </a:xfrm>
          <a:prstGeom prst="rect">
            <a:avLst/>
          </a:prstGeom>
        </p:spPr>
      </p:pic>
      <p:sp>
        <p:nvSpPr>
          <p:cNvPr id="5" name="TextBox 4">
            <a:extLst>
              <a:ext uri="{FF2B5EF4-FFF2-40B4-BE49-F238E27FC236}">
                <a16:creationId xmlns:a16="http://schemas.microsoft.com/office/drawing/2014/main" id="{639626AF-BC4F-63B2-0025-F151BEB4EB63}"/>
              </a:ext>
            </a:extLst>
          </p:cNvPr>
          <p:cNvSpPr txBox="1"/>
          <p:nvPr/>
        </p:nvSpPr>
        <p:spPr>
          <a:xfrm>
            <a:off x="185279" y="4054842"/>
            <a:ext cx="4745518" cy="646331"/>
          </a:xfrm>
          <a:prstGeom prst="rect">
            <a:avLst/>
          </a:prstGeom>
          <a:noFill/>
        </p:spPr>
        <p:txBody>
          <a:bodyPr wrap="square">
            <a:spAutoFit/>
          </a:bodyPr>
          <a:lstStyle/>
          <a:p>
            <a:r>
              <a:rPr lang="sv-SE" b="0" i="0" dirty="0">
                <a:solidFill>
                  <a:srgbClr val="333333"/>
                </a:solidFill>
                <a:effectLst/>
                <a:latin typeface="gotham ssm a"/>
              </a:rPr>
              <a:t>Emma Minnie Boyd (A'beckett) </a:t>
            </a:r>
            <a:r>
              <a:rPr lang="sv-SE" b="0" i="1" dirty="0">
                <a:solidFill>
                  <a:srgbClr val="333333"/>
                </a:solidFill>
                <a:effectLst/>
                <a:latin typeface="gotham ssm a"/>
              </a:rPr>
              <a:t>Mornington Peninsula</a:t>
            </a:r>
            <a:r>
              <a:rPr lang="sv-SE" b="0" i="0" dirty="0">
                <a:solidFill>
                  <a:srgbClr val="333333"/>
                </a:solidFill>
                <a:effectLst/>
                <a:latin typeface="gotham ssm a"/>
              </a:rPr>
              <a:t>, 1879</a:t>
            </a:r>
            <a:endParaRPr lang="en-AU" dirty="0"/>
          </a:p>
        </p:txBody>
      </p:sp>
      <p:pic>
        <p:nvPicPr>
          <p:cNvPr id="7" name="Picture 6">
            <a:extLst>
              <a:ext uri="{FF2B5EF4-FFF2-40B4-BE49-F238E27FC236}">
                <a16:creationId xmlns:a16="http://schemas.microsoft.com/office/drawing/2014/main" id="{629425B3-AF0A-CDDB-52DE-002F970C2DEB}"/>
              </a:ext>
            </a:extLst>
          </p:cNvPr>
          <p:cNvPicPr>
            <a:picLocks noChangeAspect="1"/>
          </p:cNvPicPr>
          <p:nvPr/>
        </p:nvPicPr>
        <p:blipFill>
          <a:blip r:embed="rId3"/>
          <a:stretch>
            <a:fillRect/>
          </a:stretch>
        </p:blipFill>
        <p:spPr>
          <a:xfrm>
            <a:off x="5870617" y="2695007"/>
            <a:ext cx="6136104" cy="3365999"/>
          </a:xfrm>
          <a:prstGeom prst="rect">
            <a:avLst/>
          </a:prstGeom>
        </p:spPr>
      </p:pic>
      <p:sp>
        <p:nvSpPr>
          <p:cNvPr id="9" name="TextBox 8">
            <a:extLst>
              <a:ext uri="{FF2B5EF4-FFF2-40B4-BE49-F238E27FC236}">
                <a16:creationId xmlns:a16="http://schemas.microsoft.com/office/drawing/2014/main" id="{6EAFCD32-BE0C-DAD9-DF0D-0329EA854C71}"/>
              </a:ext>
            </a:extLst>
          </p:cNvPr>
          <p:cNvSpPr txBox="1"/>
          <p:nvPr/>
        </p:nvSpPr>
        <p:spPr>
          <a:xfrm>
            <a:off x="5827295" y="6190515"/>
            <a:ext cx="6096000" cy="369332"/>
          </a:xfrm>
          <a:prstGeom prst="rect">
            <a:avLst/>
          </a:prstGeom>
          <a:noFill/>
        </p:spPr>
        <p:txBody>
          <a:bodyPr wrap="square">
            <a:spAutoFit/>
          </a:bodyPr>
          <a:lstStyle/>
          <a:p>
            <a:r>
              <a:rPr lang="en-US" b="0" i="0" u="none" strike="noStrike" dirty="0">
                <a:solidFill>
                  <a:srgbClr val="333333"/>
                </a:solidFill>
                <a:effectLst/>
                <a:latin typeface="gotham ssm a"/>
              </a:rPr>
              <a:t>Emma Minnie Boyd, </a:t>
            </a:r>
            <a:r>
              <a:rPr lang="en-US" b="0" i="1" u="none" strike="noStrike" dirty="0">
                <a:solidFill>
                  <a:srgbClr val="333333"/>
                </a:solidFill>
                <a:effectLst/>
                <a:latin typeface="gotham ssm a"/>
              </a:rPr>
              <a:t>Resting on the Rock</a:t>
            </a:r>
            <a:r>
              <a:rPr lang="en-US" b="0" i="0" u="none" strike="noStrike" dirty="0">
                <a:solidFill>
                  <a:srgbClr val="333333"/>
                </a:solidFill>
                <a:effectLst/>
                <a:latin typeface="gotham ssm a"/>
              </a:rPr>
              <a:t>, 1879 </a:t>
            </a:r>
            <a:r>
              <a:rPr lang="en-US" b="0" i="0" u="none" strike="noStrike" dirty="0" err="1">
                <a:solidFill>
                  <a:srgbClr val="333333"/>
                </a:solidFill>
                <a:effectLst/>
                <a:latin typeface="gotham ssm a"/>
              </a:rPr>
              <a:t>watercolour</a:t>
            </a:r>
            <a:endParaRPr lang="en-AU" dirty="0"/>
          </a:p>
        </p:txBody>
      </p:sp>
    </p:spTree>
    <p:extLst>
      <p:ext uri="{BB962C8B-B14F-4D97-AF65-F5344CB8AC3E}">
        <p14:creationId xmlns:p14="http://schemas.microsoft.com/office/powerpoint/2010/main" val="667572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D0E7FB-DA5E-D48B-6A4E-FF0853A8BC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8590" y="352024"/>
            <a:ext cx="8292444" cy="5832207"/>
          </a:xfrm>
          <a:prstGeom prst="rect">
            <a:avLst/>
          </a:prstGeom>
        </p:spPr>
      </p:pic>
      <p:sp>
        <p:nvSpPr>
          <p:cNvPr id="6" name="TextBox 5">
            <a:extLst>
              <a:ext uri="{FF2B5EF4-FFF2-40B4-BE49-F238E27FC236}">
                <a16:creationId xmlns:a16="http://schemas.microsoft.com/office/drawing/2014/main" id="{856BFCB1-EC3B-331D-5E80-1ECEFFF4F814}"/>
              </a:ext>
            </a:extLst>
          </p:cNvPr>
          <p:cNvSpPr txBox="1"/>
          <p:nvPr/>
        </p:nvSpPr>
        <p:spPr>
          <a:xfrm>
            <a:off x="1636294" y="6238239"/>
            <a:ext cx="8678779" cy="369332"/>
          </a:xfrm>
          <a:prstGeom prst="rect">
            <a:avLst/>
          </a:prstGeom>
          <a:noFill/>
        </p:spPr>
        <p:txBody>
          <a:bodyPr wrap="square">
            <a:spAutoFit/>
          </a:bodyPr>
          <a:lstStyle/>
          <a:p>
            <a:r>
              <a:rPr lang="en-US" dirty="0"/>
              <a:t>Emma Minnie Boyd</a:t>
            </a:r>
            <a:r>
              <a:rPr lang="en-US" i="1" dirty="0"/>
              <a:t>, River with Fisherman and Birds</a:t>
            </a:r>
            <a:r>
              <a:rPr lang="en-US" dirty="0"/>
              <a:t>, 1880, </a:t>
            </a:r>
            <a:r>
              <a:rPr lang="en-US" dirty="0" err="1"/>
              <a:t>Bundanon</a:t>
            </a:r>
            <a:r>
              <a:rPr lang="en-US" dirty="0"/>
              <a:t> Trust</a:t>
            </a:r>
            <a:endParaRPr lang="en-AU" dirty="0"/>
          </a:p>
        </p:txBody>
      </p:sp>
    </p:spTree>
    <p:extLst>
      <p:ext uri="{BB962C8B-B14F-4D97-AF65-F5344CB8AC3E}">
        <p14:creationId xmlns:p14="http://schemas.microsoft.com/office/powerpoint/2010/main" val="1523828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C65770-275D-E992-A29F-0F42D332E2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2126" y="234325"/>
            <a:ext cx="8226874" cy="5556478"/>
          </a:xfrm>
          <a:prstGeom prst="rect">
            <a:avLst/>
          </a:prstGeom>
        </p:spPr>
      </p:pic>
      <p:sp>
        <p:nvSpPr>
          <p:cNvPr id="7" name="TextBox 6">
            <a:extLst>
              <a:ext uri="{FF2B5EF4-FFF2-40B4-BE49-F238E27FC236}">
                <a16:creationId xmlns:a16="http://schemas.microsoft.com/office/drawing/2014/main" id="{D4B049D3-A743-37DF-D911-299C71DD4C00}"/>
              </a:ext>
            </a:extLst>
          </p:cNvPr>
          <p:cNvSpPr txBox="1"/>
          <p:nvPr/>
        </p:nvSpPr>
        <p:spPr>
          <a:xfrm>
            <a:off x="1572126" y="6254343"/>
            <a:ext cx="6096000" cy="369332"/>
          </a:xfrm>
          <a:prstGeom prst="rect">
            <a:avLst/>
          </a:prstGeom>
          <a:noFill/>
        </p:spPr>
        <p:txBody>
          <a:bodyPr wrap="square">
            <a:spAutoFit/>
          </a:bodyPr>
          <a:lstStyle/>
          <a:p>
            <a:r>
              <a:rPr lang="en-AU" dirty="0"/>
              <a:t>Emma Minnie Boyd, </a:t>
            </a:r>
            <a:r>
              <a:rPr lang="en-AU" i="1" dirty="0"/>
              <a:t>Harkaway Landscape </a:t>
            </a:r>
            <a:r>
              <a:rPr lang="en-AU" dirty="0"/>
              <a:t>1879</a:t>
            </a:r>
          </a:p>
        </p:txBody>
      </p:sp>
    </p:spTree>
    <p:extLst>
      <p:ext uri="{BB962C8B-B14F-4D97-AF65-F5344CB8AC3E}">
        <p14:creationId xmlns:p14="http://schemas.microsoft.com/office/powerpoint/2010/main" val="1772753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BD8BFD89-13A6-74A6-134A-1AD55BD45C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7369" y="304800"/>
            <a:ext cx="5907405" cy="5867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7F1793D-12CB-0068-005E-2733C7C270AC}"/>
              </a:ext>
            </a:extLst>
          </p:cNvPr>
          <p:cNvSpPr txBox="1"/>
          <p:nvPr/>
        </p:nvSpPr>
        <p:spPr>
          <a:xfrm>
            <a:off x="4110718" y="6368534"/>
            <a:ext cx="6098720" cy="369332"/>
          </a:xfrm>
          <a:prstGeom prst="rect">
            <a:avLst/>
          </a:prstGeom>
          <a:noFill/>
        </p:spPr>
        <p:txBody>
          <a:bodyPr wrap="square">
            <a:spAutoFit/>
          </a:bodyPr>
          <a:lstStyle/>
          <a:p>
            <a:r>
              <a:rPr lang="en-US" b="0" i="0" dirty="0">
                <a:solidFill>
                  <a:srgbClr val="000000"/>
                </a:solidFill>
                <a:effectLst/>
                <a:latin typeface="raleway" pitchFamily="2" charset="0"/>
              </a:rPr>
              <a:t>Emma Minnie Boyd, </a:t>
            </a:r>
            <a:r>
              <a:rPr lang="en-US" b="0" i="1" dirty="0">
                <a:solidFill>
                  <a:srgbClr val="000000"/>
                </a:solidFill>
                <a:effectLst/>
                <a:latin typeface="raleway" pitchFamily="2" charset="0"/>
              </a:rPr>
              <a:t>Young Girl</a:t>
            </a:r>
            <a:r>
              <a:rPr lang="en-US" b="0" i="0" dirty="0">
                <a:solidFill>
                  <a:srgbClr val="000000"/>
                </a:solidFill>
                <a:effectLst/>
                <a:latin typeface="raleway" pitchFamily="2" charset="0"/>
              </a:rPr>
              <a:t>, 1880</a:t>
            </a:r>
            <a:endParaRPr lang="en-AU" dirty="0"/>
          </a:p>
        </p:txBody>
      </p:sp>
    </p:spTree>
    <p:extLst>
      <p:ext uri="{BB962C8B-B14F-4D97-AF65-F5344CB8AC3E}">
        <p14:creationId xmlns:p14="http://schemas.microsoft.com/office/powerpoint/2010/main" val="2588349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mma Minnie Boyd, A Bush Camp (c. 1870s)">
            <a:extLst>
              <a:ext uri="{FF2B5EF4-FFF2-40B4-BE49-F238E27FC236}">
                <a16:creationId xmlns:a16="http://schemas.microsoft.com/office/drawing/2014/main" id="{FA19EE41-52B4-2CA0-4A52-2472063DF1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309" y="473527"/>
            <a:ext cx="6711225" cy="46373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D027716-99B9-3ABE-6C60-3B46921E7E9A}"/>
              </a:ext>
            </a:extLst>
          </p:cNvPr>
          <p:cNvSpPr txBox="1"/>
          <p:nvPr/>
        </p:nvSpPr>
        <p:spPr>
          <a:xfrm>
            <a:off x="512309" y="5497677"/>
            <a:ext cx="6098720" cy="369332"/>
          </a:xfrm>
          <a:prstGeom prst="rect">
            <a:avLst/>
          </a:prstGeom>
          <a:noFill/>
        </p:spPr>
        <p:txBody>
          <a:bodyPr wrap="square">
            <a:spAutoFit/>
          </a:bodyPr>
          <a:lstStyle/>
          <a:p>
            <a:r>
              <a:rPr lang="en-US" b="0" i="0" dirty="0">
                <a:solidFill>
                  <a:srgbClr val="000000"/>
                </a:solidFill>
                <a:effectLst/>
                <a:latin typeface="raleway" pitchFamily="2" charset="0"/>
              </a:rPr>
              <a:t>Emma Minnie Boyd, </a:t>
            </a:r>
            <a:r>
              <a:rPr lang="en-US" b="0" i="1" dirty="0">
                <a:solidFill>
                  <a:srgbClr val="000000"/>
                </a:solidFill>
                <a:effectLst/>
                <a:latin typeface="raleway" pitchFamily="2" charset="0"/>
              </a:rPr>
              <a:t>A Bush Camp</a:t>
            </a:r>
            <a:r>
              <a:rPr lang="en-US" b="0" i="0" dirty="0">
                <a:solidFill>
                  <a:srgbClr val="000000"/>
                </a:solidFill>
                <a:effectLst/>
                <a:latin typeface="raleway" pitchFamily="2" charset="0"/>
              </a:rPr>
              <a:t> (c. 1870s)</a:t>
            </a:r>
            <a:endParaRPr lang="en-AU" dirty="0"/>
          </a:p>
        </p:txBody>
      </p:sp>
      <p:pic>
        <p:nvPicPr>
          <p:cNvPr id="11268" name="Picture 4">
            <a:extLst>
              <a:ext uri="{FF2B5EF4-FFF2-40B4-BE49-F238E27FC236}">
                <a16:creationId xmlns:a16="http://schemas.microsoft.com/office/drawing/2014/main" id="{D6D57A52-9E11-4B27-4396-16F5B377B1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4021" y="1061355"/>
            <a:ext cx="4173180" cy="31024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A7F81F-A195-2CEE-9C4C-586A163B3A2A}"/>
              </a:ext>
            </a:extLst>
          </p:cNvPr>
          <p:cNvSpPr txBox="1"/>
          <p:nvPr/>
        </p:nvSpPr>
        <p:spPr>
          <a:xfrm>
            <a:off x="7714021" y="4354677"/>
            <a:ext cx="6098720" cy="369332"/>
          </a:xfrm>
          <a:prstGeom prst="rect">
            <a:avLst/>
          </a:prstGeom>
          <a:noFill/>
        </p:spPr>
        <p:txBody>
          <a:bodyPr wrap="square">
            <a:spAutoFit/>
          </a:bodyPr>
          <a:lstStyle/>
          <a:p>
            <a:r>
              <a:rPr lang="en-US" b="0" i="0" dirty="0">
                <a:solidFill>
                  <a:srgbClr val="000000"/>
                </a:solidFill>
                <a:effectLst/>
                <a:latin typeface="raleway" pitchFamily="2" charset="0"/>
              </a:rPr>
              <a:t>Tom Roberts, </a:t>
            </a:r>
            <a:r>
              <a:rPr lang="en-US" b="0" i="1" dirty="0">
                <a:solidFill>
                  <a:srgbClr val="000000"/>
                </a:solidFill>
                <a:effectLst/>
                <a:latin typeface="raleway" pitchFamily="2" charset="0"/>
              </a:rPr>
              <a:t>The Artists' Camp</a:t>
            </a:r>
            <a:r>
              <a:rPr lang="en-US" b="0" i="0" dirty="0">
                <a:solidFill>
                  <a:srgbClr val="000000"/>
                </a:solidFill>
                <a:effectLst/>
                <a:latin typeface="raleway" pitchFamily="2" charset="0"/>
              </a:rPr>
              <a:t>, 1887</a:t>
            </a:r>
            <a:endParaRPr lang="en-AU" dirty="0"/>
          </a:p>
        </p:txBody>
      </p:sp>
    </p:spTree>
    <p:extLst>
      <p:ext uri="{BB962C8B-B14F-4D97-AF65-F5344CB8AC3E}">
        <p14:creationId xmlns:p14="http://schemas.microsoft.com/office/powerpoint/2010/main" val="24579403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9ECA8E-591F-1EF3-00B6-E1A0DE5FFCCB}"/>
              </a:ext>
            </a:extLst>
          </p:cNvPr>
          <p:cNvPicPr>
            <a:picLocks noChangeAspect="1"/>
          </p:cNvPicPr>
          <p:nvPr/>
        </p:nvPicPr>
        <p:blipFill>
          <a:blip r:embed="rId2"/>
          <a:stretch>
            <a:fillRect/>
          </a:stretch>
        </p:blipFill>
        <p:spPr>
          <a:xfrm>
            <a:off x="513685" y="248732"/>
            <a:ext cx="5320195" cy="5414131"/>
          </a:xfrm>
          <a:prstGeom prst="rect">
            <a:avLst/>
          </a:prstGeom>
        </p:spPr>
      </p:pic>
      <p:sp>
        <p:nvSpPr>
          <p:cNvPr id="5" name="TextBox 4">
            <a:extLst>
              <a:ext uri="{FF2B5EF4-FFF2-40B4-BE49-F238E27FC236}">
                <a16:creationId xmlns:a16="http://schemas.microsoft.com/office/drawing/2014/main" id="{0CBB2F68-6511-8308-5553-84AC7ABDBEA1}"/>
              </a:ext>
            </a:extLst>
          </p:cNvPr>
          <p:cNvSpPr txBox="1"/>
          <p:nvPr/>
        </p:nvSpPr>
        <p:spPr>
          <a:xfrm>
            <a:off x="513685" y="6055713"/>
            <a:ext cx="6096000" cy="307777"/>
          </a:xfrm>
          <a:prstGeom prst="rect">
            <a:avLst/>
          </a:prstGeom>
          <a:noFill/>
        </p:spPr>
        <p:txBody>
          <a:bodyPr wrap="square">
            <a:spAutoFit/>
          </a:bodyPr>
          <a:lstStyle/>
          <a:p>
            <a:r>
              <a:rPr lang="en-US" sz="1400" b="0" i="0" dirty="0">
                <a:solidFill>
                  <a:srgbClr val="333333"/>
                </a:solidFill>
                <a:effectLst/>
              </a:rPr>
              <a:t>Emma Minnie Boyd, </a:t>
            </a:r>
            <a:r>
              <a:rPr lang="en-US" sz="1400" b="0" i="1" dirty="0">
                <a:solidFill>
                  <a:srgbClr val="333333"/>
                </a:solidFill>
                <a:effectLst/>
              </a:rPr>
              <a:t>Rural Landscape</a:t>
            </a:r>
            <a:r>
              <a:rPr lang="en-US" sz="1400" b="0" i="0" dirty="0">
                <a:solidFill>
                  <a:srgbClr val="333333"/>
                </a:solidFill>
                <a:effectLst/>
              </a:rPr>
              <a:t>, 1899 </a:t>
            </a:r>
            <a:endParaRPr lang="en-AU" sz="1400" dirty="0"/>
          </a:p>
        </p:txBody>
      </p:sp>
      <p:pic>
        <p:nvPicPr>
          <p:cNvPr id="7" name="Picture 6">
            <a:extLst>
              <a:ext uri="{FF2B5EF4-FFF2-40B4-BE49-F238E27FC236}">
                <a16:creationId xmlns:a16="http://schemas.microsoft.com/office/drawing/2014/main" id="{1CCF8E31-CDFC-59C4-A3A7-C524F474ACF8}"/>
              </a:ext>
            </a:extLst>
          </p:cNvPr>
          <p:cNvPicPr>
            <a:picLocks noChangeAspect="1"/>
          </p:cNvPicPr>
          <p:nvPr/>
        </p:nvPicPr>
        <p:blipFill>
          <a:blip r:embed="rId3"/>
          <a:stretch>
            <a:fillRect/>
          </a:stretch>
        </p:blipFill>
        <p:spPr>
          <a:xfrm>
            <a:off x="6358122" y="248732"/>
            <a:ext cx="5353974" cy="5414131"/>
          </a:xfrm>
          <a:prstGeom prst="rect">
            <a:avLst/>
          </a:prstGeom>
        </p:spPr>
      </p:pic>
      <p:sp>
        <p:nvSpPr>
          <p:cNvPr id="9" name="TextBox 8">
            <a:extLst>
              <a:ext uri="{FF2B5EF4-FFF2-40B4-BE49-F238E27FC236}">
                <a16:creationId xmlns:a16="http://schemas.microsoft.com/office/drawing/2014/main" id="{1CBBEF06-71E8-6272-8D37-900F512B035A}"/>
              </a:ext>
            </a:extLst>
          </p:cNvPr>
          <p:cNvSpPr txBox="1"/>
          <p:nvPr/>
        </p:nvSpPr>
        <p:spPr>
          <a:xfrm>
            <a:off x="6315444" y="5901824"/>
            <a:ext cx="6096000" cy="307777"/>
          </a:xfrm>
          <a:prstGeom prst="rect">
            <a:avLst/>
          </a:prstGeom>
          <a:noFill/>
        </p:spPr>
        <p:txBody>
          <a:bodyPr wrap="square">
            <a:spAutoFit/>
          </a:bodyPr>
          <a:lstStyle/>
          <a:p>
            <a:r>
              <a:rPr lang="sv-SE" sz="1400" b="0" i="0" dirty="0">
                <a:solidFill>
                  <a:srgbClr val="333333"/>
                </a:solidFill>
                <a:effectLst/>
              </a:rPr>
              <a:t>Emma Minnie Boyd,  </a:t>
            </a:r>
            <a:r>
              <a:rPr lang="sv-SE" sz="1400" b="0" i="1" dirty="0">
                <a:solidFill>
                  <a:srgbClr val="333333"/>
                </a:solidFill>
                <a:effectLst/>
              </a:rPr>
              <a:t>Riverbank</a:t>
            </a:r>
            <a:r>
              <a:rPr lang="sv-SE" sz="1400" b="0" i="0" dirty="0">
                <a:solidFill>
                  <a:srgbClr val="333333"/>
                </a:solidFill>
                <a:effectLst/>
              </a:rPr>
              <a:t>, 1901 </a:t>
            </a:r>
            <a:endParaRPr lang="en-AU" sz="1400" dirty="0"/>
          </a:p>
        </p:txBody>
      </p:sp>
    </p:spTree>
    <p:extLst>
      <p:ext uri="{BB962C8B-B14F-4D97-AF65-F5344CB8AC3E}">
        <p14:creationId xmlns:p14="http://schemas.microsoft.com/office/powerpoint/2010/main" val="40706069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mma minnie boyd the quail shooter">
            <a:hlinkClick r:id="" action="ppaction://media"/>
            <a:extLst>
              <a:ext uri="{FF2B5EF4-FFF2-40B4-BE49-F238E27FC236}">
                <a16:creationId xmlns:a16="http://schemas.microsoft.com/office/drawing/2014/main" id="{48D40907-9E00-229D-1B3A-DDAE3725A34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3900" y="174171"/>
            <a:ext cx="10744200" cy="6019800"/>
          </a:xfrm>
          <a:prstGeom prst="rect">
            <a:avLst/>
          </a:prstGeom>
        </p:spPr>
      </p:pic>
    </p:spTree>
    <p:extLst>
      <p:ext uri="{BB962C8B-B14F-4D97-AF65-F5344CB8AC3E}">
        <p14:creationId xmlns:p14="http://schemas.microsoft.com/office/powerpoint/2010/main" val="367087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3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7117E5-FCB0-4A2E-1B81-C2CF29253DB3}"/>
              </a:ext>
            </a:extLst>
          </p:cNvPr>
          <p:cNvSpPr txBox="1"/>
          <p:nvPr/>
        </p:nvSpPr>
        <p:spPr>
          <a:xfrm>
            <a:off x="497305" y="577516"/>
            <a:ext cx="8823158" cy="400110"/>
          </a:xfrm>
          <a:prstGeom prst="rect">
            <a:avLst/>
          </a:prstGeom>
          <a:noFill/>
        </p:spPr>
        <p:txBody>
          <a:bodyPr wrap="square" rtlCol="0">
            <a:spAutoFit/>
          </a:bodyPr>
          <a:lstStyle/>
          <a:p>
            <a:r>
              <a:rPr lang="en-AU" sz="2000" dirty="0">
                <a:solidFill>
                  <a:srgbClr val="002060"/>
                </a:solidFill>
              </a:rPr>
              <a:t>Sketchbooks  1874 - 1879</a:t>
            </a:r>
          </a:p>
        </p:txBody>
      </p:sp>
      <p:pic>
        <p:nvPicPr>
          <p:cNvPr id="4" name="Picture 3">
            <a:extLst>
              <a:ext uri="{FF2B5EF4-FFF2-40B4-BE49-F238E27FC236}">
                <a16:creationId xmlns:a16="http://schemas.microsoft.com/office/drawing/2014/main" id="{9CE8AAF1-E8F4-6EFA-638B-E01A6DF52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936" y="1527823"/>
            <a:ext cx="5514475" cy="3802353"/>
          </a:xfrm>
          <a:prstGeom prst="rect">
            <a:avLst/>
          </a:prstGeom>
        </p:spPr>
      </p:pic>
      <p:pic>
        <p:nvPicPr>
          <p:cNvPr id="6" name="Picture 5">
            <a:extLst>
              <a:ext uri="{FF2B5EF4-FFF2-40B4-BE49-F238E27FC236}">
                <a16:creationId xmlns:a16="http://schemas.microsoft.com/office/drawing/2014/main" id="{A1B7E0BA-759A-0ABE-80C2-8F4DBD55EA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343348"/>
            <a:ext cx="5867401" cy="4001805"/>
          </a:xfrm>
          <a:prstGeom prst="rect">
            <a:avLst/>
          </a:prstGeom>
        </p:spPr>
      </p:pic>
    </p:spTree>
    <p:extLst>
      <p:ext uri="{BB962C8B-B14F-4D97-AF65-F5344CB8AC3E}">
        <p14:creationId xmlns:p14="http://schemas.microsoft.com/office/powerpoint/2010/main" val="3849640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vellous melbourne  2">
            <a:hlinkClick r:id="" action="ppaction://media"/>
            <a:extLst>
              <a:ext uri="{FF2B5EF4-FFF2-40B4-BE49-F238E27FC236}">
                <a16:creationId xmlns:a16="http://schemas.microsoft.com/office/drawing/2014/main" id="{9375BE38-96AC-2C97-CB94-46C939C4EE1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3900" y="419100"/>
            <a:ext cx="10744200" cy="6019800"/>
          </a:xfrm>
          <a:prstGeom prst="rect">
            <a:avLst/>
          </a:prstGeom>
        </p:spPr>
      </p:pic>
    </p:spTree>
    <p:extLst>
      <p:ext uri="{BB962C8B-B14F-4D97-AF65-F5344CB8AC3E}">
        <p14:creationId xmlns:p14="http://schemas.microsoft.com/office/powerpoint/2010/main" val="251461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6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E3FA22-29FC-A374-E62F-72B2D306AA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854" y="171943"/>
            <a:ext cx="5990124" cy="4736942"/>
          </a:xfrm>
          <a:prstGeom prst="rect">
            <a:avLst/>
          </a:prstGeom>
        </p:spPr>
      </p:pic>
      <p:pic>
        <p:nvPicPr>
          <p:cNvPr id="9" name="Picture 8">
            <a:extLst>
              <a:ext uri="{FF2B5EF4-FFF2-40B4-BE49-F238E27FC236}">
                <a16:creationId xmlns:a16="http://schemas.microsoft.com/office/drawing/2014/main" id="{D5B37A62-B817-1ECE-1B15-DE4D02F181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968" y="2931207"/>
            <a:ext cx="5462335" cy="3563841"/>
          </a:xfrm>
          <a:prstGeom prst="rect">
            <a:avLst/>
          </a:prstGeom>
        </p:spPr>
      </p:pic>
    </p:spTree>
    <p:extLst>
      <p:ext uri="{BB962C8B-B14F-4D97-AF65-F5344CB8AC3E}">
        <p14:creationId xmlns:p14="http://schemas.microsoft.com/office/powerpoint/2010/main" val="32270616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41CCF2-F025-E5A1-4F7F-474D35837B95}"/>
              </a:ext>
            </a:extLst>
          </p:cNvPr>
          <p:cNvSpPr txBox="1"/>
          <p:nvPr/>
        </p:nvSpPr>
        <p:spPr>
          <a:xfrm>
            <a:off x="258619" y="1514165"/>
            <a:ext cx="5383343" cy="4062651"/>
          </a:xfrm>
          <a:prstGeom prst="rect">
            <a:avLst/>
          </a:prstGeom>
          <a:noFill/>
        </p:spPr>
        <p:txBody>
          <a:bodyPr wrap="square" rtlCol="0">
            <a:spAutoFit/>
          </a:bodyPr>
          <a:lstStyle/>
          <a:p>
            <a:pPr marL="285750" indent="-285750">
              <a:buFont typeface="Arial" panose="020B0604020202020204" pitchFamily="34" charset="0"/>
              <a:buChar char="•"/>
            </a:pPr>
            <a:r>
              <a:rPr lang="en-AU" sz="2000" i="0" dirty="0">
                <a:effectLst/>
                <a:latin typeface="Raleway" pitchFamily="2" charset="0"/>
              </a:rPr>
              <a:t>First exhibited in 1874 (aged 15) </a:t>
            </a:r>
          </a:p>
          <a:p>
            <a:pPr marL="285750" indent="-285750">
              <a:buFont typeface="Arial" panose="020B0604020202020204" pitchFamily="34" charset="0"/>
              <a:buChar char="•"/>
            </a:pPr>
            <a:endParaRPr lang="en-AU" sz="2000" i="0" dirty="0">
              <a:effectLst/>
              <a:latin typeface="Raleway" pitchFamily="2" charset="0"/>
            </a:endParaRPr>
          </a:p>
          <a:p>
            <a:pPr marL="285750" indent="-285750">
              <a:buFont typeface="Arial" panose="020B0604020202020204" pitchFamily="34" charset="0"/>
              <a:buChar char="•"/>
            </a:pPr>
            <a:r>
              <a:rPr lang="en-AU" sz="2000" dirty="0">
                <a:latin typeface="Raleway" pitchFamily="2" charset="0"/>
              </a:rPr>
              <a:t>4</a:t>
            </a:r>
            <a:r>
              <a:rPr lang="en-AU" sz="2000" baseline="30000" dirty="0">
                <a:latin typeface="Raleway" pitchFamily="2" charset="0"/>
              </a:rPr>
              <a:t>th</a:t>
            </a:r>
            <a:r>
              <a:rPr lang="en-AU" sz="2000" dirty="0">
                <a:latin typeface="Raleway" pitchFamily="2" charset="0"/>
              </a:rPr>
              <a:t> Victorian Academy of art exhibition</a:t>
            </a:r>
          </a:p>
          <a:p>
            <a:pPr marL="285750" indent="-285750">
              <a:buFont typeface="Arial" panose="020B0604020202020204" pitchFamily="34" charset="0"/>
              <a:buChar char="•"/>
            </a:pPr>
            <a:endParaRPr lang="en-AU" sz="2000" dirty="0">
              <a:latin typeface="Raleway" pitchFamily="2" charset="0"/>
            </a:endParaRPr>
          </a:p>
          <a:p>
            <a:pPr marL="285750" indent="-285750">
              <a:buFont typeface="Arial" panose="020B0604020202020204" pitchFamily="34" charset="0"/>
              <a:buChar char="•"/>
            </a:pPr>
            <a:r>
              <a:rPr lang="en-AU" sz="2000" i="0" dirty="0">
                <a:effectLst/>
                <a:latin typeface="Raleway" pitchFamily="2" charset="0"/>
              </a:rPr>
              <a:t>Painting of her mother asleep on chaise lounge at The Grange</a:t>
            </a:r>
          </a:p>
          <a:p>
            <a:pPr marL="285750" indent="-285750">
              <a:buFont typeface="Arial" panose="020B0604020202020204" pitchFamily="34" charset="0"/>
              <a:buChar char="•"/>
            </a:pPr>
            <a:endParaRPr lang="en-AU" sz="2000" i="0" dirty="0">
              <a:effectLst/>
              <a:latin typeface="Raleway" pitchFamily="2" charset="0"/>
            </a:endParaRPr>
          </a:p>
          <a:p>
            <a:pPr marL="285750" indent="-285750">
              <a:buFont typeface="Arial" panose="020B0604020202020204" pitchFamily="34" charset="0"/>
              <a:buChar char="•"/>
            </a:pPr>
            <a:r>
              <a:rPr lang="en-AU" sz="2000" dirty="0">
                <a:latin typeface="Raleway" pitchFamily="2" charset="0"/>
              </a:rPr>
              <a:t>Hung along works by artists such as Louis </a:t>
            </a:r>
            <a:r>
              <a:rPr lang="en-AU" sz="2000" dirty="0" err="1">
                <a:latin typeface="Raleway" pitchFamily="2" charset="0"/>
              </a:rPr>
              <a:t>Buvelot</a:t>
            </a:r>
            <a:r>
              <a:rPr lang="en-AU" sz="2000" dirty="0">
                <a:latin typeface="Raleway" pitchFamily="2" charset="0"/>
              </a:rPr>
              <a:t> and von Guerard</a:t>
            </a:r>
          </a:p>
          <a:p>
            <a:pPr marL="285750" indent="-285750">
              <a:buFont typeface="Arial" panose="020B0604020202020204" pitchFamily="34" charset="0"/>
              <a:buChar char="•"/>
            </a:pPr>
            <a:endParaRPr lang="en-AU" sz="2000" dirty="0">
              <a:latin typeface="Raleway" pitchFamily="2" charset="0"/>
            </a:endParaRPr>
          </a:p>
          <a:p>
            <a:pPr marL="285750" indent="-285750">
              <a:buFont typeface="Arial" panose="020B0604020202020204" pitchFamily="34" charset="0"/>
              <a:buChar char="•"/>
            </a:pPr>
            <a:r>
              <a:rPr lang="en-AU" sz="2000" i="0" dirty="0">
                <a:effectLst/>
                <a:latin typeface="Raleway" pitchFamily="2" charset="0"/>
              </a:rPr>
              <a:t>Ellis Rowan (flower painter) also exhibited at same time</a:t>
            </a:r>
          </a:p>
          <a:p>
            <a:endParaRPr lang="en-AU" dirty="0"/>
          </a:p>
        </p:txBody>
      </p:sp>
      <p:pic>
        <p:nvPicPr>
          <p:cNvPr id="6" name="Picture 5">
            <a:extLst>
              <a:ext uri="{FF2B5EF4-FFF2-40B4-BE49-F238E27FC236}">
                <a16:creationId xmlns:a16="http://schemas.microsoft.com/office/drawing/2014/main" id="{E9B61BAD-0E87-99E6-B57D-ED3A9D08F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0583" y="1146296"/>
            <a:ext cx="5892798" cy="4231508"/>
          </a:xfrm>
          <a:prstGeom prst="rect">
            <a:avLst/>
          </a:prstGeom>
        </p:spPr>
      </p:pic>
      <p:sp>
        <p:nvSpPr>
          <p:cNvPr id="8" name="TextBox 7">
            <a:extLst>
              <a:ext uri="{FF2B5EF4-FFF2-40B4-BE49-F238E27FC236}">
                <a16:creationId xmlns:a16="http://schemas.microsoft.com/office/drawing/2014/main" id="{4732125C-1B4C-BD5A-3618-9630254DCC1A}"/>
              </a:ext>
            </a:extLst>
          </p:cNvPr>
          <p:cNvSpPr txBox="1"/>
          <p:nvPr/>
        </p:nvSpPr>
        <p:spPr>
          <a:xfrm>
            <a:off x="5948081" y="6011547"/>
            <a:ext cx="6077802" cy="307777"/>
          </a:xfrm>
          <a:prstGeom prst="rect">
            <a:avLst/>
          </a:prstGeom>
          <a:noFill/>
        </p:spPr>
        <p:txBody>
          <a:bodyPr wrap="square">
            <a:spAutoFit/>
          </a:bodyPr>
          <a:lstStyle/>
          <a:p>
            <a:r>
              <a:rPr lang="en-US" sz="1400" dirty="0"/>
              <a:t>Emma Minnie Boyd, </a:t>
            </a:r>
            <a:r>
              <a:rPr lang="en-US" sz="1400" i="1" dirty="0"/>
              <a:t>An Afternoon Nap</a:t>
            </a:r>
            <a:r>
              <a:rPr lang="en-US" sz="1400" dirty="0"/>
              <a:t>, 1874</a:t>
            </a:r>
            <a:endParaRPr lang="en-AU" sz="1400" dirty="0"/>
          </a:p>
        </p:txBody>
      </p:sp>
      <p:sp>
        <p:nvSpPr>
          <p:cNvPr id="3" name="TextBox 2">
            <a:extLst>
              <a:ext uri="{FF2B5EF4-FFF2-40B4-BE49-F238E27FC236}">
                <a16:creationId xmlns:a16="http://schemas.microsoft.com/office/drawing/2014/main" id="{6095F73A-BDC6-B56B-28B6-885136768715}"/>
              </a:ext>
            </a:extLst>
          </p:cNvPr>
          <p:cNvSpPr txBox="1"/>
          <p:nvPr/>
        </p:nvSpPr>
        <p:spPr>
          <a:xfrm>
            <a:off x="536168" y="543207"/>
            <a:ext cx="4255128" cy="523220"/>
          </a:xfrm>
          <a:prstGeom prst="rect">
            <a:avLst/>
          </a:prstGeom>
          <a:noFill/>
        </p:spPr>
        <p:txBody>
          <a:bodyPr wrap="square" rtlCol="0">
            <a:spAutoFit/>
          </a:bodyPr>
          <a:lstStyle/>
          <a:p>
            <a:r>
              <a:rPr lang="en-AU" sz="2800" dirty="0">
                <a:solidFill>
                  <a:srgbClr val="002060"/>
                </a:solidFill>
              </a:rPr>
              <a:t>Exhibitions</a:t>
            </a:r>
          </a:p>
        </p:txBody>
      </p:sp>
    </p:spTree>
    <p:extLst>
      <p:ext uri="{BB962C8B-B14F-4D97-AF65-F5344CB8AC3E}">
        <p14:creationId xmlns:p14="http://schemas.microsoft.com/office/powerpoint/2010/main" val="1562339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733E05-4315-460E-C1E2-FEC876C4EC41}"/>
              </a:ext>
            </a:extLst>
          </p:cNvPr>
          <p:cNvSpPr txBox="1"/>
          <p:nvPr/>
        </p:nvSpPr>
        <p:spPr>
          <a:xfrm>
            <a:off x="233583" y="99317"/>
            <a:ext cx="9031705" cy="584775"/>
          </a:xfrm>
          <a:prstGeom prst="rect">
            <a:avLst/>
          </a:prstGeom>
          <a:noFill/>
        </p:spPr>
        <p:txBody>
          <a:bodyPr wrap="square" rtlCol="0">
            <a:spAutoFit/>
          </a:bodyPr>
          <a:lstStyle/>
          <a:p>
            <a:r>
              <a:rPr lang="en-AU" sz="3200" dirty="0">
                <a:solidFill>
                  <a:srgbClr val="002060"/>
                </a:solidFill>
              </a:rPr>
              <a:t>Victorian Academy of Arts (VAA)</a:t>
            </a:r>
          </a:p>
        </p:txBody>
      </p:sp>
      <p:sp>
        <p:nvSpPr>
          <p:cNvPr id="3" name="TextBox 2">
            <a:extLst>
              <a:ext uri="{FF2B5EF4-FFF2-40B4-BE49-F238E27FC236}">
                <a16:creationId xmlns:a16="http://schemas.microsoft.com/office/drawing/2014/main" id="{820EF3E6-A11E-B2A1-78D2-A3AFCD03E435}"/>
              </a:ext>
            </a:extLst>
          </p:cNvPr>
          <p:cNvSpPr txBox="1"/>
          <p:nvPr/>
        </p:nvSpPr>
        <p:spPr>
          <a:xfrm>
            <a:off x="102164" y="868045"/>
            <a:ext cx="6338577" cy="5940088"/>
          </a:xfrm>
          <a:prstGeom prst="rect">
            <a:avLst/>
          </a:prstGeom>
          <a:noFill/>
        </p:spPr>
        <p:txBody>
          <a:bodyPr wrap="square" rtlCol="0">
            <a:spAutoFit/>
          </a:bodyPr>
          <a:lstStyle/>
          <a:p>
            <a:pPr marL="285750" indent="-285750">
              <a:buFont typeface="Arial" panose="020B0604020202020204" pitchFamily="34" charset="0"/>
              <a:buChar char="•"/>
            </a:pPr>
            <a:r>
              <a:rPr lang="en-AU" sz="2000" dirty="0">
                <a:latin typeface="Raleway" pitchFamily="2" charset="0"/>
              </a:rPr>
              <a:t>Premier exhibiting body of the period</a:t>
            </a:r>
          </a:p>
          <a:p>
            <a:pPr marL="285750" indent="-285750">
              <a:buFont typeface="Arial" panose="020B0604020202020204" pitchFamily="34" charset="0"/>
              <a:buChar char="•"/>
            </a:pPr>
            <a:endParaRPr lang="en-AU" sz="2000" dirty="0">
              <a:latin typeface="Raleway" pitchFamily="2" charset="0"/>
            </a:endParaRPr>
          </a:p>
          <a:p>
            <a:pPr marL="285750" indent="-285750">
              <a:buFont typeface="Arial" panose="020B0604020202020204" pitchFamily="34" charset="0"/>
              <a:buChar char="•"/>
            </a:pPr>
            <a:r>
              <a:rPr lang="en-AU" sz="2000" dirty="0">
                <a:latin typeface="Raleway" pitchFamily="2" charset="0"/>
              </a:rPr>
              <a:t>In 1875 Minnie showed 5 untraced watercolours,</a:t>
            </a:r>
          </a:p>
          <a:p>
            <a:r>
              <a:rPr lang="en-AU" sz="2000" dirty="0">
                <a:latin typeface="Raleway" pitchFamily="2" charset="0"/>
              </a:rPr>
              <a:t>    2 figures and a sketch</a:t>
            </a:r>
          </a:p>
          <a:p>
            <a:endParaRPr lang="en-AU" sz="2000" dirty="0">
              <a:latin typeface="Raleway" pitchFamily="2" charset="0"/>
            </a:endParaRPr>
          </a:p>
          <a:p>
            <a:pPr marL="285750" indent="-285750">
              <a:buFont typeface="Arial" panose="020B0604020202020204" pitchFamily="34" charset="0"/>
              <a:buChar char="•"/>
            </a:pPr>
            <a:r>
              <a:rPr lang="en-AU" sz="2000" dirty="0">
                <a:latin typeface="Raleway" pitchFamily="2" charset="0"/>
              </a:rPr>
              <a:t>No prices shown so probably not for sale</a:t>
            </a:r>
          </a:p>
          <a:p>
            <a:pPr marL="285750" indent="-285750">
              <a:buFont typeface="Arial" panose="020B0604020202020204" pitchFamily="34" charset="0"/>
              <a:buChar char="•"/>
            </a:pPr>
            <a:endParaRPr lang="en-AU" sz="2000" dirty="0">
              <a:latin typeface="Raleway" pitchFamily="2" charset="0"/>
            </a:endParaRPr>
          </a:p>
          <a:p>
            <a:pPr marL="285750" indent="-285750">
              <a:buFont typeface="Arial" panose="020B0604020202020204" pitchFamily="34" charset="0"/>
              <a:buChar char="•"/>
            </a:pPr>
            <a:r>
              <a:rPr lang="en-AU" sz="2000" dirty="0">
                <a:latin typeface="Raleway" pitchFamily="2" charset="0"/>
              </a:rPr>
              <a:t>By 1878 exhibited 6 oils with prices ranging from </a:t>
            </a:r>
            <a:r>
              <a:rPr lang="en-AU" sz="2000" b="0" i="0" dirty="0">
                <a:solidFill>
                  <a:srgbClr val="212529"/>
                </a:solidFill>
                <a:effectLst/>
                <a:latin typeface="Raleway" pitchFamily="2" charset="0"/>
              </a:rPr>
              <a:t>£7/7</a:t>
            </a:r>
            <a:r>
              <a:rPr lang="en-AU" sz="2000" dirty="0">
                <a:latin typeface="Raleway" pitchFamily="2" charset="0"/>
              </a:rPr>
              <a:t> and watercolours from </a:t>
            </a:r>
            <a:r>
              <a:rPr lang="en-AU" sz="2000" b="0" i="0" dirty="0">
                <a:solidFill>
                  <a:srgbClr val="212529"/>
                </a:solidFill>
                <a:effectLst/>
                <a:latin typeface="Raleway" pitchFamily="2" charset="0"/>
              </a:rPr>
              <a:t>£6/6 – </a:t>
            </a:r>
            <a:r>
              <a:rPr lang="en-AU" sz="2000" b="0" i="1" dirty="0">
                <a:solidFill>
                  <a:srgbClr val="212529"/>
                </a:solidFill>
                <a:effectLst/>
                <a:latin typeface="Raleway" pitchFamily="2" charset="0"/>
              </a:rPr>
              <a:t>status changed from amateur to professional</a:t>
            </a:r>
          </a:p>
          <a:p>
            <a:pPr marL="285750" indent="-285750">
              <a:buFont typeface="Arial" panose="020B0604020202020204" pitchFamily="34" charset="0"/>
              <a:buChar char="•"/>
            </a:pPr>
            <a:endParaRPr lang="en-AU" sz="2000" dirty="0">
              <a:solidFill>
                <a:srgbClr val="212529"/>
              </a:solidFill>
              <a:latin typeface="Raleway" pitchFamily="2" charset="0"/>
            </a:endParaRPr>
          </a:p>
          <a:p>
            <a:pPr marL="285750" indent="-285750">
              <a:buFont typeface="Arial" panose="020B0604020202020204" pitchFamily="34" charset="0"/>
              <a:buChar char="•"/>
            </a:pPr>
            <a:r>
              <a:rPr lang="en-AU" sz="2000" dirty="0">
                <a:solidFill>
                  <a:srgbClr val="212529"/>
                </a:solidFill>
                <a:latin typeface="Raleway" pitchFamily="2" charset="0"/>
              </a:rPr>
              <a:t>In 1879 was amongst 10 other female exhibitors</a:t>
            </a:r>
          </a:p>
          <a:p>
            <a:pPr marL="285750" indent="-285750">
              <a:buFont typeface="Arial" panose="020B0604020202020204" pitchFamily="34" charset="0"/>
              <a:buChar char="•"/>
            </a:pPr>
            <a:endParaRPr lang="en-AU" sz="2000" dirty="0">
              <a:solidFill>
                <a:srgbClr val="212529"/>
              </a:solidFill>
              <a:latin typeface="Raleway" pitchFamily="2" charset="0"/>
            </a:endParaRPr>
          </a:p>
          <a:p>
            <a:pPr marL="285750" indent="-285750">
              <a:buFont typeface="Arial" panose="020B0604020202020204" pitchFamily="34" charset="0"/>
              <a:buChar char="•"/>
            </a:pPr>
            <a:r>
              <a:rPr lang="en-AU" sz="2000" dirty="0">
                <a:solidFill>
                  <a:srgbClr val="212529"/>
                </a:solidFill>
                <a:latin typeface="Raleway" pitchFamily="2" charset="0"/>
              </a:rPr>
              <a:t>Showed 4 paintings &amp; </a:t>
            </a:r>
            <a:r>
              <a:rPr lang="en-AU" sz="2000" i="1" dirty="0">
                <a:solidFill>
                  <a:srgbClr val="212529"/>
                </a:solidFill>
                <a:latin typeface="Raleway" pitchFamily="2" charset="0"/>
              </a:rPr>
              <a:t>Reaping </a:t>
            </a:r>
            <a:r>
              <a:rPr lang="en-AU" sz="2000" dirty="0">
                <a:solidFill>
                  <a:srgbClr val="212529"/>
                </a:solidFill>
                <a:latin typeface="Raleway" pitchFamily="2" charset="0"/>
              </a:rPr>
              <a:t>(untraced) priced at </a:t>
            </a:r>
            <a:r>
              <a:rPr lang="en-AU" sz="2000" b="0" i="0" dirty="0">
                <a:solidFill>
                  <a:srgbClr val="212529"/>
                </a:solidFill>
                <a:effectLst/>
                <a:latin typeface="Raleway" pitchFamily="2" charset="0"/>
              </a:rPr>
              <a:t>£12/12/0 was amongst highest priced watercolours at exhibition</a:t>
            </a:r>
          </a:p>
          <a:p>
            <a:pPr marL="285750" indent="-285750">
              <a:buFont typeface="Arial" panose="020B0604020202020204" pitchFamily="34" charset="0"/>
              <a:buChar char="•"/>
            </a:pPr>
            <a:endParaRPr lang="en-AU" sz="2000" dirty="0">
              <a:solidFill>
                <a:srgbClr val="212529"/>
              </a:solidFill>
              <a:latin typeface="Raleway" pitchFamily="2" charset="0"/>
            </a:endParaRPr>
          </a:p>
          <a:p>
            <a:pPr marL="285750" indent="-285750">
              <a:buFont typeface="Arial" panose="020B0604020202020204" pitchFamily="34" charset="0"/>
              <a:buChar char="•"/>
            </a:pPr>
            <a:r>
              <a:rPr lang="en-AU" sz="2000" dirty="0">
                <a:solidFill>
                  <a:srgbClr val="212529"/>
                </a:solidFill>
                <a:latin typeface="Raleway" pitchFamily="2" charset="0"/>
              </a:rPr>
              <a:t>Was demonstrating her mastery of  watercolour, and public acceptance</a:t>
            </a:r>
            <a:endParaRPr lang="en-AU" sz="2000" dirty="0">
              <a:latin typeface="Raleway" pitchFamily="2" charset="0"/>
            </a:endParaRPr>
          </a:p>
        </p:txBody>
      </p:sp>
      <p:pic>
        <p:nvPicPr>
          <p:cNvPr id="10" name="Picture 9">
            <a:extLst>
              <a:ext uri="{FF2B5EF4-FFF2-40B4-BE49-F238E27FC236}">
                <a16:creationId xmlns:a16="http://schemas.microsoft.com/office/drawing/2014/main" id="{B5D01943-8AE5-947D-4C5C-D51B0ECB63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0741" y="1475620"/>
            <a:ext cx="5649095" cy="3906759"/>
          </a:xfrm>
          <a:prstGeom prst="rect">
            <a:avLst/>
          </a:prstGeom>
        </p:spPr>
      </p:pic>
      <p:sp>
        <p:nvSpPr>
          <p:cNvPr id="12" name="TextBox 11">
            <a:extLst>
              <a:ext uri="{FF2B5EF4-FFF2-40B4-BE49-F238E27FC236}">
                <a16:creationId xmlns:a16="http://schemas.microsoft.com/office/drawing/2014/main" id="{9099D5A1-4DEA-BAED-6DF0-F01A2A349E2E}"/>
              </a:ext>
            </a:extLst>
          </p:cNvPr>
          <p:cNvSpPr txBox="1"/>
          <p:nvPr/>
        </p:nvSpPr>
        <p:spPr>
          <a:xfrm>
            <a:off x="6440740" y="5566332"/>
            <a:ext cx="5751259" cy="307777"/>
          </a:xfrm>
          <a:prstGeom prst="rect">
            <a:avLst/>
          </a:prstGeom>
          <a:noFill/>
        </p:spPr>
        <p:txBody>
          <a:bodyPr wrap="square">
            <a:spAutoFit/>
          </a:bodyPr>
          <a:lstStyle/>
          <a:p>
            <a:r>
              <a:rPr lang="en-US" sz="1400" dirty="0"/>
              <a:t>Emma Minnie Boyd, </a:t>
            </a:r>
            <a:r>
              <a:rPr lang="en-US" sz="1400" i="1" dirty="0"/>
              <a:t>Interior with figures</a:t>
            </a:r>
            <a:r>
              <a:rPr lang="en-US" sz="1400" dirty="0"/>
              <a:t>, </a:t>
            </a:r>
            <a:r>
              <a:rPr lang="en-US" sz="1400" i="1" dirty="0"/>
              <a:t>The Grange</a:t>
            </a:r>
            <a:r>
              <a:rPr lang="en-US" sz="1400" dirty="0"/>
              <a:t>, 1875</a:t>
            </a:r>
            <a:endParaRPr lang="en-AU" sz="1400" dirty="0"/>
          </a:p>
        </p:txBody>
      </p:sp>
    </p:spTree>
    <p:extLst>
      <p:ext uri="{BB962C8B-B14F-4D97-AF65-F5344CB8AC3E}">
        <p14:creationId xmlns:p14="http://schemas.microsoft.com/office/powerpoint/2010/main" val="25611779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324E5A-3E5B-131E-966D-57C31362ACE9}"/>
              </a:ext>
            </a:extLst>
          </p:cNvPr>
          <p:cNvSpPr txBox="1"/>
          <p:nvPr/>
        </p:nvSpPr>
        <p:spPr>
          <a:xfrm>
            <a:off x="254611" y="1291813"/>
            <a:ext cx="6096000" cy="4401205"/>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Raleway" pitchFamily="2" charset="0"/>
              </a:rPr>
              <a:t>Victorian Jubilee Exhibition in 1884</a:t>
            </a:r>
          </a:p>
          <a:p>
            <a:pPr marL="285750" indent="-285750">
              <a:buFont typeface="Arial" panose="020B0604020202020204" pitchFamily="34" charset="0"/>
              <a:buChar char="•"/>
            </a:pPr>
            <a:endParaRPr lang="en-US" sz="2000" dirty="0">
              <a:latin typeface="Raleway" pitchFamily="2" charset="0"/>
            </a:endParaRPr>
          </a:p>
          <a:p>
            <a:pPr marL="285750" indent="-285750">
              <a:buFont typeface="Arial" panose="020B0604020202020204" pitchFamily="34" charset="0"/>
              <a:buChar char="•"/>
            </a:pPr>
            <a:r>
              <a:rPr lang="en-US" sz="2000" b="0" i="0" dirty="0">
                <a:effectLst/>
                <a:latin typeface="Raleway" pitchFamily="2" charset="0"/>
              </a:rPr>
              <a:t>Colonial and Indian Exhibition in 1886</a:t>
            </a:r>
          </a:p>
          <a:p>
            <a:pPr marL="285750" indent="-285750">
              <a:buFont typeface="Arial" panose="020B0604020202020204" pitchFamily="34" charset="0"/>
              <a:buChar char="•"/>
            </a:pPr>
            <a:endParaRPr lang="en-US" sz="2000" b="0" i="0" dirty="0">
              <a:effectLst/>
              <a:latin typeface="Raleway" pitchFamily="2" charset="0"/>
            </a:endParaRPr>
          </a:p>
          <a:p>
            <a:pPr marL="285750" indent="-285750">
              <a:buFont typeface="Arial" panose="020B0604020202020204" pitchFamily="34" charset="0"/>
              <a:buChar char="•"/>
            </a:pPr>
            <a:r>
              <a:rPr lang="en-US" sz="2000" b="0" i="0" dirty="0">
                <a:effectLst/>
                <a:latin typeface="Raleway" pitchFamily="2" charset="0"/>
              </a:rPr>
              <a:t>Australian Artists’ Association 1887 &amp; 1888</a:t>
            </a:r>
          </a:p>
          <a:p>
            <a:pPr marL="285750" indent="-285750">
              <a:buFont typeface="Arial" panose="020B0604020202020204" pitchFamily="34" charset="0"/>
              <a:buChar char="•"/>
            </a:pPr>
            <a:endParaRPr lang="en-US" sz="2000" b="0" i="0" dirty="0">
              <a:effectLst/>
              <a:latin typeface="Raleway" pitchFamily="2" charset="0"/>
            </a:endParaRPr>
          </a:p>
          <a:p>
            <a:pPr marL="285750" indent="-285750">
              <a:buFont typeface="Arial" panose="020B0604020202020204" pitchFamily="34" charset="0"/>
              <a:buChar char="•"/>
            </a:pPr>
            <a:r>
              <a:rPr lang="en-US" sz="2000" b="0" i="0" dirty="0">
                <a:effectLst/>
                <a:latin typeface="Raleway" pitchFamily="2" charset="0"/>
              </a:rPr>
              <a:t>Melbourne Centennial International Exhibition 1888-89 </a:t>
            </a:r>
          </a:p>
          <a:p>
            <a:endParaRPr lang="en-US" sz="2000" b="0" i="0" dirty="0">
              <a:effectLst/>
              <a:latin typeface="Raleway" pitchFamily="2" charset="0"/>
            </a:endParaRPr>
          </a:p>
          <a:p>
            <a:pPr marL="285750" indent="-285750">
              <a:buFont typeface="Arial" panose="020B0604020202020204" pitchFamily="34" charset="0"/>
              <a:buChar char="•"/>
            </a:pPr>
            <a:r>
              <a:rPr lang="en-US" sz="2000" b="0" i="0" dirty="0">
                <a:solidFill>
                  <a:srgbClr val="000000"/>
                </a:solidFill>
                <a:effectLst/>
                <a:latin typeface="raleway" pitchFamily="2" charset="0"/>
              </a:rPr>
              <a:t>By 1889 the asking price for her oil painting, </a:t>
            </a:r>
            <a:r>
              <a:rPr lang="en-US" sz="2000" b="0" i="1" dirty="0">
                <a:solidFill>
                  <a:srgbClr val="000000"/>
                </a:solidFill>
                <a:effectLst/>
                <a:latin typeface="raleway" pitchFamily="2" charset="0"/>
              </a:rPr>
              <a:t>The Letter</a:t>
            </a:r>
            <a:r>
              <a:rPr lang="en-US" sz="2000" b="0" i="0" dirty="0">
                <a:solidFill>
                  <a:srgbClr val="000000"/>
                </a:solidFill>
                <a:effectLst/>
                <a:latin typeface="raleway" pitchFamily="2" charset="0"/>
              </a:rPr>
              <a:t>, at £32 was comparable with the prices being asked for by Frederick McCubbin and Arthur Streeton at the same exhibition, given the size of her work which was only 60 x 40 cm</a:t>
            </a:r>
            <a:endParaRPr lang="en-AU" sz="2000" dirty="0">
              <a:latin typeface="Raleway" pitchFamily="2" charset="0"/>
            </a:endParaRPr>
          </a:p>
        </p:txBody>
      </p:sp>
      <p:sp>
        <p:nvSpPr>
          <p:cNvPr id="4" name="TextBox 3">
            <a:extLst>
              <a:ext uri="{FF2B5EF4-FFF2-40B4-BE49-F238E27FC236}">
                <a16:creationId xmlns:a16="http://schemas.microsoft.com/office/drawing/2014/main" id="{EA78414A-FB04-283A-096A-74D2B9047F3A}"/>
              </a:ext>
            </a:extLst>
          </p:cNvPr>
          <p:cNvSpPr txBox="1"/>
          <p:nvPr/>
        </p:nvSpPr>
        <p:spPr>
          <a:xfrm>
            <a:off x="421964" y="272472"/>
            <a:ext cx="6946232" cy="584775"/>
          </a:xfrm>
          <a:prstGeom prst="rect">
            <a:avLst/>
          </a:prstGeom>
          <a:noFill/>
        </p:spPr>
        <p:txBody>
          <a:bodyPr wrap="square" rtlCol="0">
            <a:spAutoFit/>
          </a:bodyPr>
          <a:lstStyle/>
          <a:p>
            <a:r>
              <a:rPr lang="en-AU" sz="3200" dirty="0">
                <a:solidFill>
                  <a:srgbClr val="002060"/>
                </a:solidFill>
              </a:rPr>
              <a:t>Other Exhibitions</a:t>
            </a:r>
          </a:p>
        </p:txBody>
      </p:sp>
      <p:sp>
        <p:nvSpPr>
          <p:cNvPr id="9" name="TextBox 8">
            <a:extLst>
              <a:ext uri="{FF2B5EF4-FFF2-40B4-BE49-F238E27FC236}">
                <a16:creationId xmlns:a16="http://schemas.microsoft.com/office/drawing/2014/main" id="{73656D7F-FB7F-3521-635A-E3609C19D9AC}"/>
              </a:ext>
            </a:extLst>
          </p:cNvPr>
          <p:cNvSpPr txBox="1"/>
          <p:nvPr/>
        </p:nvSpPr>
        <p:spPr>
          <a:xfrm>
            <a:off x="7876673" y="6336632"/>
            <a:ext cx="3689686" cy="369332"/>
          </a:xfrm>
          <a:prstGeom prst="rect">
            <a:avLst/>
          </a:prstGeom>
          <a:noFill/>
        </p:spPr>
        <p:txBody>
          <a:bodyPr wrap="square">
            <a:spAutoFit/>
          </a:bodyPr>
          <a:lstStyle/>
          <a:p>
            <a:r>
              <a:rPr lang="en-US" dirty="0"/>
              <a:t>Emma Minnie Boyd, </a:t>
            </a:r>
            <a:r>
              <a:rPr lang="en-US" i="1" dirty="0"/>
              <a:t>The Letter</a:t>
            </a:r>
            <a:r>
              <a:rPr lang="en-US" dirty="0"/>
              <a:t>, 1889</a:t>
            </a:r>
            <a:endParaRPr lang="en-AU" dirty="0"/>
          </a:p>
        </p:txBody>
      </p:sp>
      <p:pic>
        <p:nvPicPr>
          <p:cNvPr id="11" name="Picture 10">
            <a:extLst>
              <a:ext uri="{FF2B5EF4-FFF2-40B4-BE49-F238E27FC236}">
                <a16:creationId xmlns:a16="http://schemas.microsoft.com/office/drawing/2014/main" id="{B70E6806-CB97-080B-3C9A-7F12239A1C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6673" y="184302"/>
            <a:ext cx="3893363" cy="5937379"/>
          </a:xfrm>
          <a:prstGeom prst="rect">
            <a:avLst/>
          </a:prstGeom>
        </p:spPr>
      </p:pic>
    </p:spTree>
    <p:extLst>
      <p:ext uri="{BB962C8B-B14F-4D97-AF65-F5344CB8AC3E}">
        <p14:creationId xmlns:p14="http://schemas.microsoft.com/office/powerpoint/2010/main" val="24611200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5A7951-1678-6801-2D36-C8B5448AB998}"/>
              </a:ext>
            </a:extLst>
          </p:cNvPr>
          <p:cNvSpPr txBox="1"/>
          <p:nvPr/>
        </p:nvSpPr>
        <p:spPr>
          <a:xfrm>
            <a:off x="288758" y="253328"/>
            <a:ext cx="5823284" cy="584775"/>
          </a:xfrm>
          <a:prstGeom prst="rect">
            <a:avLst/>
          </a:prstGeom>
          <a:noFill/>
        </p:spPr>
        <p:txBody>
          <a:bodyPr wrap="square">
            <a:spAutoFit/>
          </a:bodyPr>
          <a:lstStyle/>
          <a:p>
            <a:r>
              <a:rPr lang="en-AU" sz="3200" b="0" i="0" dirty="0">
                <a:solidFill>
                  <a:srgbClr val="002060"/>
                </a:solidFill>
                <a:effectLst/>
              </a:rPr>
              <a:t>Buxton's Art Gallery</a:t>
            </a:r>
            <a:endParaRPr lang="en-AU" sz="3200" dirty="0">
              <a:solidFill>
                <a:srgbClr val="002060"/>
              </a:solidFill>
            </a:endParaRPr>
          </a:p>
        </p:txBody>
      </p:sp>
      <p:sp>
        <p:nvSpPr>
          <p:cNvPr id="4" name="TextBox 3">
            <a:extLst>
              <a:ext uri="{FF2B5EF4-FFF2-40B4-BE49-F238E27FC236}">
                <a16:creationId xmlns:a16="http://schemas.microsoft.com/office/drawing/2014/main" id="{8F10F9B5-8EF7-39F9-96B9-D2332201EFA0}"/>
              </a:ext>
            </a:extLst>
          </p:cNvPr>
          <p:cNvSpPr txBox="1"/>
          <p:nvPr/>
        </p:nvSpPr>
        <p:spPr>
          <a:xfrm>
            <a:off x="288758" y="1010652"/>
            <a:ext cx="7058526" cy="6124754"/>
          </a:xfrm>
          <a:prstGeom prst="rect">
            <a:avLst/>
          </a:prstGeom>
          <a:noFill/>
        </p:spPr>
        <p:txBody>
          <a:bodyPr wrap="square" rtlCol="0">
            <a:spAutoFit/>
          </a:bodyPr>
          <a:lstStyle/>
          <a:p>
            <a:r>
              <a:rPr lang="en-US" sz="2000" b="0" i="0" dirty="0">
                <a:solidFill>
                  <a:srgbClr val="000000"/>
                </a:solidFill>
                <a:effectLst/>
                <a:latin typeface="raleway" pitchFamily="2" charset="0"/>
              </a:rPr>
              <a:t>Minnie also exhibited at Buxton's Art Gallery the same gallery where the  famous 9 x 5 Impressionist exhibition was held in 1887.</a:t>
            </a:r>
          </a:p>
          <a:p>
            <a:endParaRPr lang="en-US" sz="2000" dirty="0">
              <a:solidFill>
                <a:srgbClr val="000000"/>
              </a:solidFill>
              <a:latin typeface="raleway" pitchFamily="2" charset="0"/>
            </a:endParaRPr>
          </a:p>
          <a:p>
            <a:r>
              <a:rPr lang="en-US" sz="2000" b="0" i="0" dirty="0">
                <a:solidFill>
                  <a:srgbClr val="000000"/>
                </a:solidFill>
                <a:effectLst/>
                <a:latin typeface="raleway" pitchFamily="2" charset="0"/>
              </a:rPr>
              <a:t>In his paper,</a:t>
            </a:r>
            <a:r>
              <a:rPr lang="en-US" sz="2000" b="0" i="1" dirty="0">
                <a:solidFill>
                  <a:srgbClr val="000000"/>
                </a:solidFill>
                <a:effectLst/>
                <a:latin typeface="raleway" pitchFamily="2" charset="0"/>
              </a:rPr>
              <a:t> Arabesques of Beauty: </a:t>
            </a:r>
            <a:r>
              <a:rPr lang="en-US" sz="2000" b="0" i="1" dirty="0" err="1">
                <a:solidFill>
                  <a:srgbClr val="000000"/>
                </a:solidFill>
                <a:effectLst/>
                <a:latin typeface="raleway" pitchFamily="2" charset="0"/>
              </a:rPr>
              <a:t>Cullis</a:t>
            </a:r>
            <a:r>
              <a:rPr lang="en-US" sz="2000" b="0" i="1" dirty="0">
                <a:solidFill>
                  <a:srgbClr val="000000"/>
                </a:solidFill>
                <a:effectLst/>
                <a:latin typeface="raleway" pitchFamily="2" charset="0"/>
              </a:rPr>
              <a:t> Hill,  the 9 by 5 Impression Exhibition, decorative decor and painting</a:t>
            </a:r>
            <a:r>
              <a:rPr lang="en-US" sz="2000" dirty="0">
                <a:solidFill>
                  <a:srgbClr val="000000"/>
                </a:solidFill>
                <a:latin typeface="raleway" pitchFamily="2" charset="0"/>
              </a:rPr>
              <a:t> </a:t>
            </a:r>
            <a:r>
              <a:rPr lang="en-US" sz="2000" b="0" i="0" dirty="0">
                <a:solidFill>
                  <a:srgbClr val="000000"/>
                </a:solidFill>
                <a:effectLst/>
                <a:latin typeface="raleway" pitchFamily="2" charset="0"/>
              </a:rPr>
              <a:t> Andrew Montana uses Minnie's painting, </a:t>
            </a:r>
            <a:r>
              <a:rPr lang="en-US" sz="2000" b="0" i="1" u="none" strike="noStrike" dirty="0">
                <a:solidFill>
                  <a:srgbClr val="000000"/>
                </a:solidFill>
                <a:effectLst/>
                <a:latin typeface="raleway" pitchFamily="2" charset="0"/>
              </a:rPr>
              <a:t>Corner of a Drawing-Room</a:t>
            </a:r>
            <a:r>
              <a:rPr lang="en-US" sz="2000" b="0" i="1" dirty="0">
                <a:solidFill>
                  <a:srgbClr val="000000"/>
                </a:solidFill>
                <a:effectLst/>
                <a:latin typeface="raleway" pitchFamily="2" charset="0"/>
              </a:rPr>
              <a:t>, </a:t>
            </a:r>
            <a:r>
              <a:rPr lang="en-US" sz="2000" b="0" i="0" dirty="0">
                <a:solidFill>
                  <a:srgbClr val="000000"/>
                </a:solidFill>
                <a:effectLst/>
                <a:latin typeface="raleway" pitchFamily="2" charset="0"/>
              </a:rPr>
              <a:t>1887</a:t>
            </a:r>
            <a:r>
              <a:rPr lang="en-US" sz="2000" b="0" i="1" dirty="0">
                <a:solidFill>
                  <a:srgbClr val="000000"/>
                </a:solidFill>
                <a:effectLst/>
                <a:latin typeface="raleway" pitchFamily="2" charset="0"/>
              </a:rPr>
              <a:t>,</a:t>
            </a:r>
            <a:r>
              <a:rPr lang="en-US" sz="2000" b="0" i="0" dirty="0">
                <a:solidFill>
                  <a:srgbClr val="000000"/>
                </a:solidFill>
                <a:effectLst/>
                <a:latin typeface="raleway" pitchFamily="2" charset="0"/>
              </a:rPr>
              <a:t> to demonstrate the ambience artists were aiming for.</a:t>
            </a:r>
          </a:p>
          <a:p>
            <a:endParaRPr lang="en-US" sz="2000" dirty="0">
              <a:solidFill>
                <a:srgbClr val="000000"/>
              </a:solidFill>
              <a:latin typeface="raleway" pitchFamily="2" charset="0"/>
            </a:endParaRPr>
          </a:p>
          <a:p>
            <a:r>
              <a:rPr lang="en-US" sz="2000" b="0" i="0" dirty="0">
                <a:solidFill>
                  <a:srgbClr val="000000"/>
                </a:solidFill>
                <a:effectLst/>
                <a:latin typeface="raleway" pitchFamily="2" charset="0"/>
              </a:rPr>
              <a:t>Interior genre scenes were typical of her work at the time . paintings of a leisurely lifestyle were often set against a backdrop of a window or door, inviting the viewer to become part of the scene. Even these early works demonstrate not only her painting and composition abilities, but also her understanding of light and shadow.</a:t>
            </a:r>
          </a:p>
          <a:p>
            <a:endParaRPr lang="en-US" dirty="0">
              <a:solidFill>
                <a:srgbClr val="000000"/>
              </a:solidFill>
              <a:latin typeface="raleway" pitchFamily="2" charset="0"/>
            </a:endParaRPr>
          </a:p>
          <a:p>
            <a:endParaRPr lang="en-US" dirty="0">
              <a:solidFill>
                <a:srgbClr val="000000"/>
              </a:solidFill>
              <a:latin typeface="raleway" pitchFamily="2" charset="0"/>
            </a:endParaRPr>
          </a:p>
          <a:p>
            <a:endParaRPr lang="en-US" dirty="0">
              <a:solidFill>
                <a:srgbClr val="000000"/>
              </a:solidFill>
              <a:latin typeface="raleway" pitchFamily="2" charset="0"/>
            </a:endParaRPr>
          </a:p>
          <a:p>
            <a:endParaRPr lang="en-AU" dirty="0"/>
          </a:p>
        </p:txBody>
      </p:sp>
      <p:pic>
        <p:nvPicPr>
          <p:cNvPr id="6" name="Picture 5">
            <a:extLst>
              <a:ext uri="{FF2B5EF4-FFF2-40B4-BE49-F238E27FC236}">
                <a16:creationId xmlns:a16="http://schemas.microsoft.com/office/drawing/2014/main" id="{A013D38C-F268-A678-6037-E183359FEAC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495050" y="253328"/>
            <a:ext cx="4408192" cy="5952463"/>
          </a:xfrm>
          <a:prstGeom prst="rect">
            <a:avLst/>
          </a:prstGeom>
        </p:spPr>
      </p:pic>
      <p:sp>
        <p:nvSpPr>
          <p:cNvPr id="8" name="TextBox 7">
            <a:extLst>
              <a:ext uri="{FF2B5EF4-FFF2-40B4-BE49-F238E27FC236}">
                <a16:creationId xmlns:a16="http://schemas.microsoft.com/office/drawing/2014/main" id="{216C5BDB-2374-353F-F760-8FED6ECB9474}"/>
              </a:ext>
            </a:extLst>
          </p:cNvPr>
          <p:cNvSpPr txBox="1"/>
          <p:nvPr/>
        </p:nvSpPr>
        <p:spPr>
          <a:xfrm>
            <a:off x="7093998" y="6326917"/>
            <a:ext cx="6096000" cy="369332"/>
          </a:xfrm>
          <a:prstGeom prst="rect">
            <a:avLst/>
          </a:prstGeom>
          <a:noFill/>
        </p:spPr>
        <p:txBody>
          <a:bodyPr wrap="square">
            <a:spAutoFit/>
          </a:bodyPr>
          <a:lstStyle/>
          <a:p>
            <a:r>
              <a:rPr lang="en-US" dirty="0"/>
              <a:t>Emma Minnie Boyd, </a:t>
            </a:r>
            <a:r>
              <a:rPr lang="en-US" i="1" dirty="0"/>
              <a:t>Corner of a Drawing Room</a:t>
            </a:r>
            <a:r>
              <a:rPr lang="en-US" dirty="0"/>
              <a:t>, 1887</a:t>
            </a:r>
            <a:endParaRPr lang="en-AU" dirty="0"/>
          </a:p>
        </p:txBody>
      </p:sp>
    </p:spTree>
    <p:extLst>
      <p:ext uri="{BB962C8B-B14F-4D97-AF65-F5344CB8AC3E}">
        <p14:creationId xmlns:p14="http://schemas.microsoft.com/office/powerpoint/2010/main" val="631843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CC8456-33E7-B0E2-8653-9917323387F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3556599" y="0"/>
            <a:ext cx="5078802" cy="6858000"/>
          </a:xfrm>
          <a:prstGeom prst="rect">
            <a:avLst/>
          </a:prstGeom>
        </p:spPr>
      </p:pic>
    </p:spTree>
    <p:extLst>
      <p:ext uri="{BB962C8B-B14F-4D97-AF65-F5344CB8AC3E}">
        <p14:creationId xmlns:p14="http://schemas.microsoft.com/office/powerpoint/2010/main" val="12704218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9CE6A8-711D-AAFD-D4E8-0EE929B4E239}"/>
              </a:ext>
            </a:extLst>
          </p:cNvPr>
          <p:cNvSpPr txBox="1"/>
          <p:nvPr/>
        </p:nvSpPr>
        <p:spPr>
          <a:xfrm>
            <a:off x="625642" y="545431"/>
            <a:ext cx="9609222" cy="584775"/>
          </a:xfrm>
          <a:prstGeom prst="rect">
            <a:avLst/>
          </a:prstGeom>
          <a:noFill/>
        </p:spPr>
        <p:txBody>
          <a:bodyPr wrap="square" rtlCol="0">
            <a:spAutoFit/>
          </a:bodyPr>
          <a:lstStyle/>
          <a:p>
            <a:r>
              <a:rPr lang="en-AU" sz="3200" dirty="0">
                <a:solidFill>
                  <a:srgbClr val="002060"/>
                </a:solidFill>
              </a:rPr>
              <a:t>Botanic and Still Life Works</a:t>
            </a:r>
          </a:p>
        </p:txBody>
      </p:sp>
      <p:pic>
        <p:nvPicPr>
          <p:cNvPr id="4" name="Picture 3">
            <a:extLst>
              <a:ext uri="{FF2B5EF4-FFF2-40B4-BE49-F238E27FC236}">
                <a16:creationId xmlns:a16="http://schemas.microsoft.com/office/drawing/2014/main" id="{690A851C-919F-9904-41D2-E64C44F9B6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642" y="1484657"/>
            <a:ext cx="3711224" cy="4385992"/>
          </a:xfrm>
          <a:prstGeom prst="rect">
            <a:avLst/>
          </a:prstGeom>
        </p:spPr>
      </p:pic>
      <p:sp>
        <p:nvSpPr>
          <p:cNvPr id="6" name="TextBox 5">
            <a:extLst>
              <a:ext uri="{FF2B5EF4-FFF2-40B4-BE49-F238E27FC236}">
                <a16:creationId xmlns:a16="http://schemas.microsoft.com/office/drawing/2014/main" id="{A743B736-1B7B-099D-B4D7-114EC2CE6809}"/>
              </a:ext>
            </a:extLst>
          </p:cNvPr>
          <p:cNvSpPr txBox="1"/>
          <p:nvPr/>
        </p:nvSpPr>
        <p:spPr>
          <a:xfrm>
            <a:off x="625642" y="6225100"/>
            <a:ext cx="3593432" cy="307777"/>
          </a:xfrm>
          <a:prstGeom prst="rect">
            <a:avLst/>
          </a:prstGeom>
          <a:noFill/>
        </p:spPr>
        <p:txBody>
          <a:bodyPr wrap="square">
            <a:spAutoFit/>
          </a:bodyPr>
          <a:lstStyle/>
          <a:p>
            <a:r>
              <a:rPr lang="en-US" sz="1400" b="0" i="0" dirty="0">
                <a:solidFill>
                  <a:srgbClr val="000000"/>
                </a:solidFill>
                <a:effectLst/>
              </a:rPr>
              <a:t>Emma Minnie Boyd, Sketch</a:t>
            </a:r>
            <a:endParaRPr lang="en-AU" sz="1400" dirty="0"/>
          </a:p>
        </p:txBody>
      </p:sp>
      <p:pic>
        <p:nvPicPr>
          <p:cNvPr id="8" name="Picture 7">
            <a:extLst>
              <a:ext uri="{FF2B5EF4-FFF2-40B4-BE49-F238E27FC236}">
                <a16:creationId xmlns:a16="http://schemas.microsoft.com/office/drawing/2014/main" id="{0AE01EC7-23DC-31B0-23B5-AEECD81A47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330" y="1484657"/>
            <a:ext cx="6005050" cy="4385992"/>
          </a:xfrm>
          <a:prstGeom prst="rect">
            <a:avLst/>
          </a:prstGeom>
        </p:spPr>
      </p:pic>
      <p:sp>
        <p:nvSpPr>
          <p:cNvPr id="10" name="TextBox 9">
            <a:extLst>
              <a:ext uri="{FF2B5EF4-FFF2-40B4-BE49-F238E27FC236}">
                <a16:creationId xmlns:a16="http://schemas.microsoft.com/office/drawing/2014/main" id="{4C0475E5-D0A2-3459-DD1F-285508EB68F5}"/>
              </a:ext>
            </a:extLst>
          </p:cNvPr>
          <p:cNvSpPr txBox="1"/>
          <p:nvPr/>
        </p:nvSpPr>
        <p:spPr>
          <a:xfrm>
            <a:off x="4919380" y="6156795"/>
            <a:ext cx="6096000" cy="307777"/>
          </a:xfrm>
          <a:prstGeom prst="rect">
            <a:avLst/>
          </a:prstGeom>
          <a:noFill/>
        </p:spPr>
        <p:txBody>
          <a:bodyPr wrap="square">
            <a:spAutoFit/>
          </a:bodyPr>
          <a:lstStyle/>
          <a:p>
            <a:r>
              <a:rPr lang="en-AU" sz="1400" dirty="0"/>
              <a:t>Emma Minnie Boyd, </a:t>
            </a:r>
            <a:r>
              <a:rPr lang="en-AU" sz="1400" i="1" dirty="0"/>
              <a:t>Pink Blossoms</a:t>
            </a:r>
          </a:p>
        </p:txBody>
      </p:sp>
    </p:spTree>
    <p:extLst>
      <p:ext uri="{BB962C8B-B14F-4D97-AF65-F5344CB8AC3E}">
        <p14:creationId xmlns:p14="http://schemas.microsoft.com/office/powerpoint/2010/main" val="33500797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B6034C-7D5A-07AF-5CA8-353BFC5B7331}"/>
              </a:ext>
            </a:extLst>
          </p:cNvPr>
          <p:cNvSpPr txBox="1"/>
          <p:nvPr/>
        </p:nvSpPr>
        <p:spPr>
          <a:xfrm>
            <a:off x="609599" y="490127"/>
            <a:ext cx="4401164" cy="2554545"/>
          </a:xfrm>
          <a:prstGeom prst="rect">
            <a:avLst/>
          </a:prstGeom>
          <a:noFill/>
        </p:spPr>
        <p:txBody>
          <a:bodyPr wrap="square">
            <a:spAutoFit/>
          </a:bodyPr>
          <a:lstStyle/>
          <a:p>
            <a:r>
              <a:rPr lang="en-US" sz="3200" b="0" i="0" dirty="0">
                <a:solidFill>
                  <a:srgbClr val="000000"/>
                </a:solidFill>
                <a:effectLst/>
                <a:latin typeface="raleway" pitchFamily="2" charset="0"/>
              </a:rPr>
              <a:t>By the late 1880s she and husband Arthur Boyd were also working from a studio in Collins Street</a:t>
            </a:r>
            <a:endParaRPr lang="en-AU" sz="3200" dirty="0"/>
          </a:p>
        </p:txBody>
      </p:sp>
      <p:pic>
        <p:nvPicPr>
          <p:cNvPr id="5" name="Picture 4">
            <a:extLst>
              <a:ext uri="{FF2B5EF4-FFF2-40B4-BE49-F238E27FC236}">
                <a16:creationId xmlns:a16="http://schemas.microsoft.com/office/drawing/2014/main" id="{BF704423-33E3-8D7D-9DCC-2158D1C9CB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0492" y="490127"/>
            <a:ext cx="4401164" cy="5877745"/>
          </a:xfrm>
          <a:prstGeom prst="rect">
            <a:avLst/>
          </a:prstGeom>
        </p:spPr>
      </p:pic>
      <p:sp>
        <p:nvSpPr>
          <p:cNvPr id="7" name="TextBox 6">
            <a:extLst>
              <a:ext uri="{FF2B5EF4-FFF2-40B4-BE49-F238E27FC236}">
                <a16:creationId xmlns:a16="http://schemas.microsoft.com/office/drawing/2014/main" id="{95D8CCFE-C470-06E9-B10F-4038EC211231}"/>
              </a:ext>
            </a:extLst>
          </p:cNvPr>
          <p:cNvSpPr txBox="1"/>
          <p:nvPr/>
        </p:nvSpPr>
        <p:spPr>
          <a:xfrm>
            <a:off x="6590492" y="6477444"/>
            <a:ext cx="6096000" cy="307777"/>
          </a:xfrm>
          <a:prstGeom prst="rect">
            <a:avLst/>
          </a:prstGeom>
          <a:noFill/>
        </p:spPr>
        <p:txBody>
          <a:bodyPr wrap="square">
            <a:spAutoFit/>
          </a:bodyPr>
          <a:lstStyle/>
          <a:p>
            <a:r>
              <a:rPr lang="en-AU" sz="1400" dirty="0"/>
              <a:t>Emma Minnie Boyd, </a:t>
            </a:r>
            <a:r>
              <a:rPr lang="en-AU" sz="1400" i="1" dirty="0"/>
              <a:t>Afternoon Tea</a:t>
            </a:r>
            <a:r>
              <a:rPr lang="en-AU" sz="1400" dirty="0"/>
              <a:t>, 1888</a:t>
            </a:r>
          </a:p>
        </p:txBody>
      </p:sp>
      <p:pic>
        <p:nvPicPr>
          <p:cNvPr id="5122" name="Picture 2">
            <a:extLst>
              <a:ext uri="{FF2B5EF4-FFF2-40B4-BE49-F238E27FC236}">
                <a16:creationId xmlns:a16="http://schemas.microsoft.com/office/drawing/2014/main" id="{AA43D3C9-D80B-6572-8F57-A1B7D70A6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 y="3628363"/>
            <a:ext cx="4171950" cy="292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1852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A132BE-41C5-4406-4ACB-4FC2BEB0C14F}"/>
              </a:ext>
            </a:extLst>
          </p:cNvPr>
          <p:cNvSpPr txBox="1"/>
          <p:nvPr/>
        </p:nvSpPr>
        <p:spPr>
          <a:xfrm>
            <a:off x="401052" y="280454"/>
            <a:ext cx="6096000" cy="584775"/>
          </a:xfrm>
          <a:prstGeom prst="rect">
            <a:avLst/>
          </a:prstGeom>
          <a:noFill/>
        </p:spPr>
        <p:txBody>
          <a:bodyPr wrap="square">
            <a:spAutoFit/>
          </a:bodyPr>
          <a:lstStyle/>
          <a:p>
            <a:r>
              <a:rPr lang="en-AU" sz="3200" b="1" i="0" dirty="0">
                <a:solidFill>
                  <a:srgbClr val="17365D"/>
                </a:solidFill>
                <a:effectLst/>
              </a:rPr>
              <a:t>Children's Book Illustrations</a:t>
            </a:r>
            <a:endParaRPr lang="en-AU" sz="3200" dirty="0"/>
          </a:p>
        </p:txBody>
      </p:sp>
      <p:sp>
        <p:nvSpPr>
          <p:cNvPr id="5" name="TextBox 4">
            <a:extLst>
              <a:ext uri="{FF2B5EF4-FFF2-40B4-BE49-F238E27FC236}">
                <a16:creationId xmlns:a16="http://schemas.microsoft.com/office/drawing/2014/main" id="{E4BBDED3-7507-A437-1641-AA4A8948C8ED}"/>
              </a:ext>
            </a:extLst>
          </p:cNvPr>
          <p:cNvSpPr txBox="1"/>
          <p:nvPr/>
        </p:nvSpPr>
        <p:spPr>
          <a:xfrm>
            <a:off x="401051" y="1104583"/>
            <a:ext cx="4924927" cy="1205480"/>
          </a:xfrm>
          <a:prstGeom prst="rect">
            <a:avLst/>
          </a:prstGeom>
          <a:noFill/>
        </p:spPr>
        <p:txBody>
          <a:bodyPr wrap="square">
            <a:spAutoFit/>
          </a:bodyPr>
          <a:lstStyle/>
          <a:p>
            <a:r>
              <a:rPr lang="en-US" b="0" i="0" dirty="0">
                <a:solidFill>
                  <a:srgbClr val="000000"/>
                </a:solidFill>
                <a:effectLst/>
                <a:latin typeface="raleway" pitchFamily="2" charset="0"/>
              </a:rPr>
              <a:t>Minnie was invited to prepare a number of illustrations for children's author and illustrator Louisa Anne Meredith's book, </a:t>
            </a:r>
            <a:r>
              <a:rPr lang="en-US" b="0" i="1" dirty="0">
                <a:solidFill>
                  <a:srgbClr val="000000"/>
                </a:solidFill>
                <a:effectLst/>
                <a:latin typeface="raleway" pitchFamily="2" charset="0"/>
              </a:rPr>
              <a:t>Waratah Rhymes</a:t>
            </a:r>
            <a:endParaRPr lang="en-AU" dirty="0"/>
          </a:p>
        </p:txBody>
      </p:sp>
      <p:pic>
        <p:nvPicPr>
          <p:cNvPr id="6146" name="Picture 2">
            <a:extLst>
              <a:ext uri="{FF2B5EF4-FFF2-40B4-BE49-F238E27FC236}">
                <a16:creationId xmlns:a16="http://schemas.microsoft.com/office/drawing/2014/main" id="{EE59EA69-7A18-E2CA-AB01-A197196458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051" y="2681038"/>
            <a:ext cx="2819400" cy="37338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4D19408A-981E-6BF0-7A4A-61F08914B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9735" y="2104308"/>
            <a:ext cx="3314699" cy="406050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54F447E8-8B0D-ADB5-07D5-E93D4B34B1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3271" y="572840"/>
            <a:ext cx="3529550" cy="3975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0965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ED650D-5D06-232F-3D0F-118414C27DF5}"/>
              </a:ext>
            </a:extLst>
          </p:cNvPr>
          <p:cNvSpPr txBox="1"/>
          <p:nvPr/>
        </p:nvSpPr>
        <p:spPr>
          <a:xfrm>
            <a:off x="665389" y="452148"/>
            <a:ext cx="6098720" cy="584775"/>
          </a:xfrm>
          <a:prstGeom prst="rect">
            <a:avLst/>
          </a:prstGeom>
          <a:noFill/>
        </p:spPr>
        <p:txBody>
          <a:bodyPr wrap="square">
            <a:spAutoFit/>
          </a:bodyPr>
          <a:lstStyle/>
          <a:p>
            <a:r>
              <a:rPr lang="en-AU" sz="3200" b="1" i="0" dirty="0">
                <a:solidFill>
                  <a:srgbClr val="17365D"/>
                </a:solidFill>
                <a:effectLst/>
              </a:rPr>
              <a:t>Europe</a:t>
            </a:r>
            <a:endParaRPr lang="en-AU" sz="3200" dirty="0"/>
          </a:p>
        </p:txBody>
      </p:sp>
      <p:sp>
        <p:nvSpPr>
          <p:cNvPr id="4" name="TextBox 3">
            <a:extLst>
              <a:ext uri="{FF2B5EF4-FFF2-40B4-BE49-F238E27FC236}">
                <a16:creationId xmlns:a16="http://schemas.microsoft.com/office/drawing/2014/main" id="{8324EC2D-6DBA-17AF-5A17-E2D6ED9D7C24}"/>
              </a:ext>
            </a:extLst>
          </p:cNvPr>
          <p:cNvSpPr txBox="1"/>
          <p:nvPr/>
        </p:nvSpPr>
        <p:spPr>
          <a:xfrm>
            <a:off x="665389" y="1264808"/>
            <a:ext cx="6862082" cy="4293483"/>
          </a:xfrm>
          <a:prstGeom prst="rect">
            <a:avLst/>
          </a:prstGeom>
          <a:noFill/>
        </p:spPr>
        <p:txBody>
          <a:bodyPr wrap="square" rtlCol="0">
            <a:spAutoFit/>
          </a:bodyPr>
          <a:lstStyle/>
          <a:p>
            <a:pPr marL="285750" indent="-285750">
              <a:buFont typeface="Arial" panose="020B0604020202020204" pitchFamily="34" charset="0"/>
              <a:buChar char="•"/>
            </a:pPr>
            <a:r>
              <a:rPr lang="en-AU" sz="2100" dirty="0">
                <a:latin typeface="Raleway" pitchFamily="2" charset="0"/>
              </a:rPr>
              <a:t>Travelled to Italy in 1890</a:t>
            </a:r>
          </a:p>
          <a:p>
            <a:pPr marL="285750" indent="-285750">
              <a:buFont typeface="Arial" panose="020B0604020202020204" pitchFamily="34" charset="0"/>
              <a:buChar char="•"/>
            </a:pPr>
            <a:r>
              <a:rPr lang="en-AU" sz="2100" dirty="0">
                <a:latin typeface="Raleway" pitchFamily="2" charset="0"/>
              </a:rPr>
              <a:t>Then to family Home of </a:t>
            </a:r>
            <a:r>
              <a:rPr lang="en-AU" sz="2100" dirty="0" err="1">
                <a:latin typeface="Raleway" pitchFamily="2" charset="0"/>
              </a:rPr>
              <a:t>Penleigh</a:t>
            </a:r>
            <a:r>
              <a:rPr lang="en-AU" sz="2100" dirty="0">
                <a:latin typeface="Raleway" pitchFamily="2" charset="0"/>
              </a:rPr>
              <a:t> House in Wiltshire</a:t>
            </a:r>
          </a:p>
          <a:p>
            <a:pPr marL="285750" indent="-285750">
              <a:buFont typeface="Arial" panose="020B0604020202020204" pitchFamily="34" charset="0"/>
              <a:buChar char="•"/>
            </a:pPr>
            <a:r>
              <a:rPr lang="en-AU" sz="2100" dirty="0">
                <a:latin typeface="Raleway" pitchFamily="2" charset="0"/>
              </a:rPr>
              <a:t>Submitted work to Royal Academy in London in 1891</a:t>
            </a:r>
          </a:p>
          <a:p>
            <a:pPr marL="285750" indent="-285750">
              <a:buFont typeface="Arial" panose="020B0604020202020204" pitchFamily="34" charset="0"/>
              <a:buChar char="•"/>
            </a:pPr>
            <a:r>
              <a:rPr lang="en-AU" sz="2100" dirty="0">
                <a:latin typeface="Raleway" pitchFamily="2" charset="0"/>
              </a:rPr>
              <a:t>Produced at least on etching</a:t>
            </a:r>
          </a:p>
          <a:p>
            <a:pPr marL="285750" indent="-285750">
              <a:buFont typeface="Arial" panose="020B0604020202020204" pitchFamily="34" charset="0"/>
              <a:buChar char="•"/>
            </a:pPr>
            <a:r>
              <a:rPr lang="en-AU" sz="2100" dirty="0">
                <a:latin typeface="Raleway" pitchFamily="2" charset="0"/>
              </a:rPr>
              <a:t>Learnt to paint small works in black and white</a:t>
            </a:r>
          </a:p>
          <a:p>
            <a:pPr marL="285750" indent="-285750">
              <a:buFont typeface="Arial" panose="020B0604020202020204" pitchFamily="34" charset="0"/>
              <a:buChar char="•"/>
            </a:pPr>
            <a:r>
              <a:rPr lang="en-AU" sz="2100" dirty="0">
                <a:latin typeface="Raleway" pitchFamily="2" charset="0"/>
              </a:rPr>
              <a:t>1892 paintings exhibited in Bristol</a:t>
            </a:r>
          </a:p>
          <a:p>
            <a:pPr marL="285750" indent="-285750">
              <a:buFont typeface="Arial" panose="020B0604020202020204" pitchFamily="34" charset="0"/>
              <a:buChar char="•"/>
            </a:pPr>
            <a:r>
              <a:rPr lang="en-AU" sz="2100" dirty="0">
                <a:latin typeface="Raleway" pitchFamily="2" charset="0"/>
              </a:rPr>
              <a:t>Studied for short time at </a:t>
            </a:r>
            <a:r>
              <a:rPr lang="en-AU" sz="2100" b="0" i="0" dirty="0">
                <a:solidFill>
                  <a:srgbClr val="000000"/>
                </a:solidFill>
                <a:effectLst/>
                <a:latin typeface="Raleway" pitchFamily="2" charset="0"/>
              </a:rPr>
              <a:t>Académie </a:t>
            </a:r>
            <a:r>
              <a:rPr lang="en-AU" sz="2100" b="0" i="0" dirty="0" err="1">
                <a:solidFill>
                  <a:srgbClr val="000000"/>
                </a:solidFill>
                <a:effectLst/>
                <a:latin typeface="Raleway" pitchFamily="2" charset="0"/>
              </a:rPr>
              <a:t>Colarossi</a:t>
            </a:r>
            <a:r>
              <a:rPr lang="en-AU" sz="2100" b="0" i="0" dirty="0">
                <a:solidFill>
                  <a:srgbClr val="000000"/>
                </a:solidFill>
                <a:effectLst/>
                <a:latin typeface="Raleway" pitchFamily="2" charset="0"/>
              </a:rPr>
              <a:t>, in Paris</a:t>
            </a:r>
          </a:p>
          <a:p>
            <a:pPr marL="285750" indent="-285750">
              <a:buFont typeface="Arial" panose="020B0604020202020204" pitchFamily="34" charset="0"/>
              <a:buChar char="•"/>
            </a:pPr>
            <a:r>
              <a:rPr lang="en-AU" sz="2100" dirty="0">
                <a:solidFill>
                  <a:srgbClr val="000000"/>
                </a:solidFill>
                <a:latin typeface="Raleway" pitchFamily="2" charset="0"/>
              </a:rPr>
              <a:t>Didn’t really become part of local art circle but did have some contact with other Australian artists including Streeton and Condor.</a:t>
            </a:r>
          </a:p>
          <a:p>
            <a:pPr marL="285750" indent="-285750">
              <a:buFont typeface="Arial" panose="020B0604020202020204" pitchFamily="34" charset="0"/>
              <a:buChar char="•"/>
            </a:pPr>
            <a:r>
              <a:rPr lang="en-AU" sz="2100" dirty="0">
                <a:solidFill>
                  <a:srgbClr val="000000"/>
                </a:solidFill>
                <a:latin typeface="Raleway" pitchFamily="2" charset="0"/>
              </a:rPr>
              <a:t>4</a:t>
            </a:r>
            <a:r>
              <a:rPr lang="en-AU" sz="2100" baseline="30000" dirty="0">
                <a:solidFill>
                  <a:srgbClr val="000000"/>
                </a:solidFill>
                <a:latin typeface="Raleway" pitchFamily="2" charset="0"/>
              </a:rPr>
              <a:t>th</a:t>
            </a:r>
            <a:r>
              <a:rPr lang="en-AU" sz="2100" dirty="0">
                <a:solidFill>
                  <a:srgbClr val="000000"/>
                </a:solidFill>
                <a:latin typeface="Raleway" pitchFamily="2" charset="0"/>
              </a:rPr>
              <a:t> child born while overseas</a:t>
            </a:r>
            <a:endParaRPr lang="en-AU" sz="2100" dirty="0">
              <a:latin typeface="Raleway" pitchFamily="2" charset="0"/>
            </a:endParaRPr>
          </a:p>
        </p:txBody>
      </p:sp>
      <p:pic>
        <p:nvPicPr>
          <p:cNvPr id="7170" name="Picture 2" descr="Emma Minnie Boyd, To the Workhouse, 1891">
            <a:extLst>
              <a:ext uri="{FF2B5EF4-FFF2-40B4-BE49-F238E27FC236}">
                <a16:creationId xmlns:a16="http://schemas.microsoft.com/office/drawing/2014/main" id="{FD2A35D9-2938-52AA-0D67-BA3E893B6A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3015" y="390592"/>
            <a:ext cx="4033839" cy="60718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753555C-8853-9C8D-227D-7BB7F9DB93ED}"/>
              </a:ext>
            </a:extLst>
          </p:cNvPr>
          <p:cNvSpPr txBox="1"/>
          <p:nvPr/>
        </p:nvSpPr>
        <p:spPr>
          <a:xfrm>
            <a:off x="4443412" y="5821077"/>
            <a:ext cx="6098720" cy="646331"/>
          </a:xfrm>
          <a:prstGeom prst="rect">
            <a:avLst/>
          </a:prstGeom>
          <a:noFill/>
        </p:spPr>
        <p:txBody>
          <a:bodyPr wrap="square">
            <a:spAutoFit/>
          </a:bodyPr>
          <a:lstStyle/>
          <a:p>
            <a:pPr algn="l" fontAlgn="base"/>
            <a:r>
              <a:rPr lang="en-US" b="0" i="0" dirty="0">
                <a:solidFill>
                  <a:srgbClr val="000000"/>
                </a:solidFill>
                <a:effectLst/>
              </a:rPr>
              <a:t>Emma Minnie Boyd,</a:t>
            </a:r>
          </a:p>
          <a:p>
            <a:pPr algn="l" fontAlgn="base"/>
            <a:r>
              <a:rPr lang="en-US" b="0" i="1" dirty="0">
                <a:solidFill>
                  <a:srgbClr val="000000"/>
                </a:solidFill>
                <a:effectLst/>
              </a:rPr>
              <a:t>To the Workhouse</a:t>
            </a:r>
            <a:r>
              <a:rPr lang="en-US" b="0" i="0" dirty="0">
                <a:solidFill>
                  <a:srgbClr val="000000"/>
                </a:solidFill>
                <a:effectLst/>
              </a:rPr>
              <a:t>, 1891</a:t>
            </a:r>
          </a:p>
        </p:txBody>
      </p:sp>
    </p:spTree>
    <p:extLst>
      <p:ext uri="{BB962C8B-B14F-4D97-AF65-F5344CB8AC3E}">
        <p14:creationId xmlns:p14="http://schemas.microsoft.com/office/powerpoint/2010/main" val="1426161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291170-36F2-23D8-BDDD-1E3A7FE20E5F}"/>
              </a:ext>
            </a:extLst>
          </p:cNvPr>
          <p:cNvSpPr txBox="1"/>
          <p:nvPr/>
        </p:nvSpPr>
        <p:spPr>
          <a:xfrm>
            <a:off x="159945" y="255014"/>
            <a:ext cx="6147302" cy="7017306"/>
          </a:xfrm>
          <a:prstGeom prst="rect">
            <a:avLst/>
          </a:prstGeom>
          <a:noFill/>
        </p:spPr>
        <p:txBody>
          <a:bodyPr wrap="square" rtlCol="0">
            <a:spAutoFit/>
          </a:bodyPr>
          <a:lstStyle/>
          <a:p>
            <a:pPr marL="285750" indent="-285750" algn="l" fontAlgn="base">
              <a:buFont typeface="Arial" panose="020B0604020202020204" pitchFamily="34" charset="0"/>
              <a:buChar char="•"/>
            </a:pPr>
            <a:r>
              <a:rPr lang="en-US" b="0" i="0" dirty="0">
                <a:solidFill>
                  <a:srgbClr val="000000"/>
                </a:solidFill>
                <a:effectLst/>
                <a:latin typeface="Raleway" pitchFamily="2" charset="0"/>
              </a:rPr>
              <a:t>Until the 'crash' in the 1890s, Melbourne was thriving </a:t>
            </a:r>
          </a:p>
          <a:p>
            <a:pPr marL="285750" indent="-285750" algn="l" fontAlgn="base">
              <a:buFont typeface="Arial" panose="020B0604020202020204" pitchFamily="34" charset="0"/>
              <a:buChar char="•"/>
            </a:pPr>
            <a:endParaRPr lang="en-US" dirty="0">
              <a:solidFill>
                <a:srgbClr val="000000"/>
              </a:solidFill>
              <a:latin typeface="Raleway" pitchFamily="2" charset="0"/>
            </a:endParaRPr>
          </a:p>
          <a:p>
            <a:pPr marL="285750" indent="-285750" algn="l" fontAlgn="base">
              <a:buFont typeface="Arial" panose="020B0604020202020204" pitchFamily="34" charset="0"/>
              <a:buChar char="•"/>
            </a:pPr>
            <a:r>
              <a:rPr lang="en-US" b="0" i="0" dirty="0">
                <a:solidFill>
                  <a:srgbClr val="000000"/>
                </a:solidFill>
                <a:effectLst/>
                <a:latin typeface="Raleway" pitchFamily="2" charset="0"/>
              </a:rPr>
              <a:t>The population of Victoria at this time was just under one million, with about half that number living in Melbourne.</a:t>
            </a:r>
          </a:p>
          <a:p>
            <a:pPr marL="285750" indent="-285750" algn="l" fontAlgn="base">
              <a:buFont typeface="Arial" panose="020B0604020202020204" pitchFamily="34" charset="0"/>
              <a:buChar char="•"/>
            </a:pPr>
            <a:endParaRPr lang="en-US" b="0" i="0" dirty="0">
              <a:solidFill>
                <a:srgbClr val="000000"/>
              </a:solidFill>
              <a:effectLst/>
              <a:latin typeface="Raleway" pitchFamily="2" charset="0"/>
            </a:endParaRPr>
          </a:p>
          <a:p>
            <a:pPr marL="285750" indent="-285750" algn="l" fontAlgn="base">
              <a:buFont typeface="Arial" panose="020B0604020202020204" pitchFamily="34" charset="0"/>
              <a:buChar char="•"/>
            </a:pPr>
            <a:r>
              <a:rPr lang="en-US" b="0" i="0" dirty="0">
                <a:solidFill>
                  <a:srgbClr val="000000"/>
                </a:solidFill>
                <a:effectLst/>
                <a:latin typeface="Raleway" pitchFamily="2" charset="0"/>
              </a:rPr>
              <a:t>The first railways were built in the 1850s and by the 1860s it was possible to travel from Melbourne to Richmond, Brighton, Hawthorn, Bendigo and Ballarat.  </a:t>
            </a:r>
          </a:p>
          <a:p>
            <a:pPr marL="285750" indent="-285750" algn="l" fontAlgn="base">
              <a:buFont typeface="Arial" panose="020B0604020202020204" pitchFamily="34" charset="0"/>
              <a:buChar char="•"/>
            </a:pPr>
            <a:endParaRPr lang="en-US" b="0" i="0" dirty="0">
              <a:solidFill>
                <a:srgbClr val="000000"/>
              </a:solidFill>
              <a:effectLst/>
              <a:latin typeface="Raleway" pitchFamily="2" charset="0"/>
            </a:endParaRPr>
          </a:p>
          <a:p>
            <a:pPr marL="285750" indent="-285750" algn="l" fontAlgn="base">
              <a:buFont typeface="Arial" panose="020B0604020202020204" pitchFamily="34" charset="0"/>
              <a:buChar char="•"/>
            </a:pPr>
            <a:r>
              <a:rPr lang="en-US" b="0" i="0" dirty="0">
                <a:solidFill>
                  <a:srgbClr val="000000"/>
                </a:solidFill>
                <a:effectLst/>
                <a:latin typeface="Raleway" pitchFamily="2" charset="0"/>
              </a:rPr>
              <a:t>The first cable tram was operating along Flinders Street to Richmond by 1885. Within five years, trams were ferrying people between the city and inner suburbs along 65 </a:t>
            </a:r>
            <a:r>
              <a:rPr lang="en-US" b="0" i="0" dirty="0" err="1">
                <a:solidFill>
                  <a:srgbClr val="000000"/>
                </a:solidFill>
                <a:effectLst/>
                <a:latin typeface="Raleway" pitchFamily="2" charset="0"/>
              </a:rPr>
              <a:t>kilometres</a:t>
            </a:r>
            <a:r>
              <a:rPr lang="en-US" b="0" i="0" dirty="0">
                <a:solidFill>
                  <a:srgbClr val="000000"/>
                </a:solidFill>
                <a:effectLst/>
                <a:latin typeface="Raleway" pitchFamily="2" charset="0"/>
              </a:rPr>
              <a:t> of tram tracks.</a:t>
            </a:r>
          </a:p>
          <a:p>
            <a:pPr marL="285750" indent="-285750" algn="l" fontAlgn="base">
              <a:buFont typeface="Arial" panose="020B0604020202020204" pitchFamily="34" charset="0"/>
              <a:buChar char="•"/>
            </a:pPr>
            <a:endParaRPr lang="en-US" b="0" i="0" dirty="0">
              <a:solidFill>
                <a:srgbClr val="000000"/>
              </a:solidFill>
              <a:effectLst/>
              <a:latin typeface="Raleway" pitchFamily="2" charset="0"/>
            </a:endParaRPr>
          </a:p>
          <a:p>
            <a:pPr marL="285750" indent="-285750" algn="l" fontAlgn="base">
              <a:buFont typeface="Arial" panose="020B0604020202020204" pitchFamily="34" charset="0"/>
              <a:buChar char="•"/>
            </a:pPr>
            <a:r>
              <a:rPr lang="en-US" b="0" i="0" dirty="0">
                <a:solidFill>
                  <a:srgbClr val="000000"/>
                </a:solidFill>
                <a:effectLst/>
                <a:latin typeface="Raleway" pitchFamily="2" charset="0"/>
              </a:rPr>
              <a:t>Melbourne had the first telephone exchange in Australia and by 1887 there were approximately 8000 calls a day.</a:t>
            </a:r>
          </a:p>
          <a:p>
            <a:pPr marL="285750" indent="-285750" algn="l" fontAlgn="base">
              <a:buFont typeface="Arial" panose="020B0604020202020204" pitchFamily="34" charset="0"/>
              <a:buChar char="•"/>
            </a:pPr>
            <a:endParaRPr lang="en-US" b="0" i="0" dirty="0">
              <a:solidFill>
                <a:srgbClr val="000000"/>
              </a:solidFill>
              <a:effectLst/>
              <a:latin typeface="Raleway" pitchFamily="2" charset="0"/>
            </a:endParaRPr>
          </a:p>
          <a:p>
            <a:pPr marL="285750" indent="-285750" algn="l" fontAlgn="base">
              <a:buFont typeface="Arial" panose="020B0604020202020204" pitchFamily="34" charset="0"/>
              <a:buChar char="•"/>
            </a:pPr>
            <a:r>
              <a:rPr lang="en-US" b="0" i="0" dirty="0">
                <a:solidFill>
                  <a:srgbClr val="000000"/>
                </a:solidFill>
                <a:effectLst/>
                <a:latin typeface="Raleway" pitchFamily="2" charset="0"/>
              </a:rPr>
              <a:t>Melbourne University, which was established in 1853,  began to admit women in 1880 (except in study of Medicine)</a:t>
            </a:r>
          </a:p>
          <a:p>
            <a:pPr marL="285750" indent="-285750" algn="l" fontAlgn="base">
              <a:buFont typeface="Arial" panose="020B0604020202020204" pitchFamily="34" charset="0"/>
              <a:buChar char="•"/>
            </a:pPr>
            <a:endParaRPr lang="en-US" b="0" i="0" dirty="0">
              <a:solidFill>
                <a:srgbClr val="000000"/>
              </a:solidFill>
              <a:effectLst/>
            </a:endParaRPr>
          </a:p>
          <a:p>
            <a:pPr marL="285750" indent="-285750">
              <a:buFont typeface="Arial" panose="020B0604020202020204" pitchFamily="34" charset="0"/>
              <a:buChar char="•"/>
            </a:pPr>
            <a:endParaRPr lang="en-AU" dirty="0"/>
          </a:p>
        </p:txBody>
      </p:sp>
      <p:pic>
        <p:nvPicPr>
          <p:cNvPr id="4" name="Picture 3">
            <a:extLst>
              <a:ext uri="{FF2B5EF4-FFF2-40B4-BE49-F238E27FC236}">
                <a16:creationId xmlns:a16="http://schemas.microsoft.com/office/drawing/2014/main" id="{37A980A2-2B6C-4253-94E4-894C1A27A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5612" y="3373392"/>
            <a:ext cx="4599160" cy="3383422"/>
          </a:xfrm>
          <a:prstGeom prst="rect">
            <a:avLst/>
          </a:prstGeom>
        </p:spPr>
      </p:pic>
      <p:pic>
        <p:nvPicPr>
          <p:cNvPr id="6" name="Picture 5">
            <a:extLst>
              <a:ext uri="{FF2B5EF4-FFF2-40B4-BE49-F238E27FC236}">
                <a16:creationId xmlns:a16="http://schemas.microsoft.com/office/drawing/2014/main" id="{BC86D116-1DE6-B2CF-4C47-3480BF36E2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5612" y="488886"/>
            <a:ext cx="4488442" cy="2613049"/>
          </a:xfrm>
          <a:prstGeom prst="rect">
            <a:avLst/>
          </a:prstGeom>
        </p:spPr>
      </p:pic>
    </p:spTree>
    <p:extLst>
      <p:ext uri="{BB962C8B-B14F-4D97-AF65-F5344CB8AC3E}">
        <p14:creationId xmlns:p14="http://schemas.microsoft.com/office/powerpoint/2010/main" val="35478711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mma%20Minnie%20Boyd%2C%20Hiker%20Leavin">
            <a:extLst>
              <a:ext uri="{FF2B5EF4-FFF2-40B4-BE49-F238E27FC236}">
                <a16:creationId xmlns:a16="http://schemas.microsoft.com/office/drawing/2014/main" id="{BD2CC487-3335-6D36-9E0F-6117F63D8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541" y="532039"/>
            <a:ext cx="4178073" cy="56732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7CF4DDF-E183-E1F9-B8F3-8A5AA5BDE1B7}"/>
              </a:ext>
            </a:extLst>
          </p:cNvPr>
          <p:cNvSpPr txBox="1"/>
          <p:nvPr/>
        </p:nvSpPr>
        <p:spPr>
          <a:xfrm>
            <a:off x="573541" y="6205275"/>
            <a:ext cx="6098720" cy="646331"/>
          </a:xfrm>
          <a:prstGeom prst="rect">
            <a:avLst/>
          </a:prstGeom>
          <a:noFill/>
        </p:spPr>
        <p:txBody>
          <a:bodyPr wrap="square">
            <a:spAutoFit/>
          </a:bodyPr>
          <a:lstStyle/>
          <a:p>
            <a:r>
              <a:rPr lang="en-AU" b="0" i="0" dirty="0">
                <a:solidFill>
                  <a:srgbClr val="000000"/>
                </a:solidFill>
                <a:effectLst/>
                <a:latin typeface="raleway" pitchFamily="2" charset="0"/>
              </a:rPr>
              <a:t>Emma Minnie Boyd, </a:t>
            </a:r>
            <a:r>
              <a:rPr lang="en-AU" b="0" i="1" dirty="0">
                <a:solidFill>
                  <a:srgbClr val="000000"/>
                </a:solidFill>
                <a:effectLst/>
                <a:latin typeface="raleway" pitchFamily="2" charset="0"/>
              </a:rPr>
              <a:t>Hiker Leaving Hillside Village,</a:t>
            </a:r>
            <a:r>
              <a:rPr lang="en-AU" b="0" i="0" dirty="0">
                <a:solidFill>
                  <a:srgbClr val="000000"/>
                </a:solidFill>
                <a:effectLst/>
                <a:latin typeface="raleway" pitchFamily="2" charset="0"/>
              </a:rPr>
              <a:t> etching, 1892</a:t>
            </a:r>
            <a:endParaRPr lang="en-AU" dirty="0"/>
          </a:p>
        </p:txBody>
      </p:sp>
      <p:pic>
        <p:nvPicPr>
          <p:cNvPr id="8196" name="Picture 4" descr="Emma Minnie Boyd, Girl with Parrot, c189">
            <a:extLst>
              <a:ext uri="{FF2B5EF4-FFF2-40B4-BE49-F238E27FC236}">
                <a16:creationId xmlns:a16="http://schemas.microsoft.com/office/drawing/2014/main" id="{ABF382B0-9260-1A33-6599-E036ED7837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3879" y="515710"/>
            <a:ext cx="4534580" cy="57111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EFD0412-AA4C-57E8-95E7-6879DE4364C2}"/>
              </a:ext>
            </a:extLst>
          </p:cNvPr>
          <p:cNvSpPr txBox="1"/>
          <p:nvPr/>
        </p:nvSpPr>
        <p:spPr>
          <a:xfrm>
            <a:off x="7083879" y="6342290"/>
            <a:ext cx="6098720" cy="369332"/>
          </a:xfrm>
          <a:prstGeom prst="rect">
            <a:avLst/>
          </a:prstGeom>
          <a:noFill/>
        </p:spPr>
        <p:txBody>
          <a:bodyPr wrap="square">
            <a:spAutoFit/>
          </a:bodyPr>
          <a:lstStyle/>
          <a:p>
            <a:r>
              <a:rPr lang="en-US" b="0" i="0" dirty="0">
                <a:solidFill>
                  <a:srgbClr val="000000"/>
                </a:solidFill>
                <a:effectLst/>
                <a:latin typeface="raleway" pitchFamily="2" charset="0"/>
              </a:rPr>
              <a:t>Emma Minnie Boyd, </a:t>
            </a:r>
            <a:r>
              <a:rPr lang="en-US" b="0" i="1" dirty="0">
                <a:solidFill>
                  <a:srgbClr val="000000"/>
                </a:solidFill>
                <a:effectLst/>
                <a:latin typeface="raleway" pitchFamily="2" charset="0"/>
              </a:rPr>
              <a:t>Girl with Parrot,</a:t>
            </a:r>
            <a:r>
              <a:rPr lang="en-US" b="0" i="0" dirty="0">
                <a:solidFill>
                  <a:srgbClr val="000000"/>
                </a:solidFill>
                <a:effectLst/>
                <a:latin typeface="raleway" pitchFamily="2" charset="0"/>
              </a:rPr>
              <a:t> c1891</a:t>
            </a:r>
            <a:endParaRPr lang="en-AU" dirty="0"/>
          </a:p>
        </p:txBody>
      </p:sp>
    </p:spTree>
    <p:extLst>
      <p:ext uri="{BB962C8B-B14F-4D97-AF65-F5344CB8AC3E}">
        <p14:creationId xmlns:p14="http://schemas.microsoft.com/office/powerpoint/2010/main" val="17831164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147AD21A-3B8A-DF78-189A-2AB17A12A3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4807" y="35752"/>
            <a:ext cx="4492243" cy="67864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41B8BFD-7632-4285-5EE7-7B488B73EA46}"/>
              </a:ext>
            </a:extLst>
          </p:cNvPr>
          <p:cNvSpPr txBox="1"/>
          <p:nvPr/>
        </p:nvSpPr>
        <p:spPr>
          <a:xfrm>
            <a:off x="8071609" y="6175916"/>
            <a:ext cx="6098720" cy="646331"/>
          </a:xfrm>
          <a:prstGeom prst="rect">
            <a:avLst/>
          </a:prstGeom>
          <a:noFill/>
        </p:spPr>
        <p:txBody>
          <a:bodyPr wrap="square">
            <a:spAutoFit/>
          </a:bodyPr>
          <a:lstStyle/>
          <a:p>
            <a:r>
              <a:rPr lang="sv-SE" b="0" i="0" dirty="0">
                <a:solidFill>
                  <a:srgbClr val="000000"/>
                </a:solidFill>
                <a:effectLst/>
                <a:latin typeface="raleway" pitchFamily="2" charset="0"/>
              </a:rPr>
              <a:t>Emma Minnie Boyd,</a:t>
            </a:r>
          </a:p>
          <a:p>
            <a:r>
              <a:rPr lang="sv-SE" b="0" i="0" dirty="0">
                <a:solidFill>
                  <a:srgbClr val="000000"/>
                </a:solidFill>
                <a:effectLst/>
                <a:latin typeface="raleway" pitchFamily="2" charset="0"/>
              </a:rPr>
              <a:t> </a:t>
            </a:r>
            <a:r>
              <a:rPr lang="sv-SE" b="0" i="1" dirty="0">
                <a:solidFill>
                  <a:srgbClr val="000000"/>
                </a:solidFill>
                <a:effectLst/>
                <a:latin typeface="raleway" pitchFamily="2" charset="0"/>
              </a:rPr>
              <a:t>In Lucerne</a:t>
            </a:r>
            <a:r>
              <a:rPr lang="sv-SE" b="0" i="0" dirty="0">
                <a:solidFill>
                  <a:srgbClr val="000000"/>
                </a:solidFill>
                <a:effectLst/>
                <a:latin typeface="raleway" pitchFamily="2" charset="0"/>
              </a:rPr>
              <a:t>, 1893</a:t>
            </a:r>
            <a:endParaRPr lang="en-AU" dirty="0"/>
          </a:p>
        </p:txBody>
      </p:sp>
    </p:spTree>
    <p:extLst>
      <p:ext uri="{BB962C8B-B14F-4D97-AF65-F5344CB8AC3E}">
        <p14:creationId xmlns:p14="http://schemas.microsoft.com/office/powerpoint/2010/main" val="36813859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3DC592-B094-F60B-8B62-32A433424F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3122" y="339750"/>
            <a:ext cx="8561225" cy="5979321"/>
          </a:xfrm>
          <a:prstGeom prst="rect">
            <a:avLst/>
          </a:prstGeom>
        </p:spPr>
      </p:pic>
      <p:sp>
        <p:nvSpPr>
          <p:cNvPr id="5" name="TextBox 4">
            <a:extLst>
              <a:ext uri="{FF2B5EF4-FFF2-40B4-BE49-F238E27FC236}">
                <a16:creationId xmlns:a16="http://schemas.microsoft.com/office/drawing/2014/main" id="{C620DD60-6075-89AA-D2E5-48B5AC2E2D5A}"/>
              </a:ext>
            </a:extLst>
          </p:cNvPr>
          <p:cNvSpPr txBox="1"/>
          <p:nvPr/>
        </p:nvSpPr>
        <p:spPr>
          <a:xfrm>
            <a:off x="3338466" y="6488668"/>
            <a:ext cx="6321582" cy="307777"/>
          </a:xfrm>
          <a:prstGeom prst="rect">
            <a:avLst/>
          </a:prstGeom>
          <a:noFill/>
        </p:spPr>
        <p:txBody>
          <a:bodyPr wrap="square">
            <a:spAutoFit/>
          </a:bodyPr>
          <a:lstStyle/>
          <a:p>
            <a:r>
              <a:rPr lang="en-US" sz="1400" dirty="0"/>
              <a:t>Emma Minnie Boyd, </a:t>
            </a:r>
            <a:r>
              <a:rPr lang="en-US" sz="1400" i="1" dirty="0"/>
              <a:t>The Two Esplanades from St Kilda Pier</a:t>
            </a:r>
            <a:r>
              <a:rPr lang="en-US" sz="1400" dirty="0"/>
              <a:t>, c 1896</a:t>
            </a:r>
            <a:endParaRPr lang="en-AU" sz="1400" dirty="0"/>
          </a:p>
        </p:txBody>
      </p:sp>
    </p:spTree>
    <p:extLst>
      <p:ext uri="{BB962C8B-B14F-4D97-AF65-F5344CB8AC3E}">
        <p14:creationId xmlns:p14="http://schemas.microsoft.com/office/powerpoint/2010/main" val="23007963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30EAF1-5A2D-6824-17BF-17AC2EA1DD9B}"/>
              </a:ext>
            </a:extLst>
          </p:cNvPr>
          <p:cNvSpPr txBox="1"/>
          <p:nvPr/>
        </p:nvSpPr>
        <p:spPr>
          <a:xfrm>
            <a:off x="518433" y="452149"/>
            <a:ext cx="6098720" cy="584775"/>
          </a:xfrm>
          <a:prstGeom prst="rect">
            <a:avLst/>
          </a:prstGeom>
          <a:noFill/>
        </p:spPr>
        <p:txBody>
          <a:bodyPr wrap="square">
            <a:spAutoFit/>
          </a:bodyPr>
          <a:lstStyle/>
          <a:p>
            <a:r>
              <a:rPr lang="en-AU" sz="3200" b="1" i="0" dirty="0">
                <a:solidFill>
                  <a:srgbClr val="17365D"/>
                </a:solidFill>
                <a:effectLst/>
              </a:rPr>
              <a:t>Return to Melbourne</a:t>
            </a:r>
            <a:endParaRPr lang="en-AU" sz="3200" dirty="0"/>
          </a:p>
        </p:txBody>
      </p:sp>
      <p:sp>
        <p:nvSpPr>
          <p:cNvPr id="4" name="TextBox 3">
            <a:extLst>
              <a:ext uri="{FF2B5EF4-FFF2-40B4-BE49-F238E27FC236}">
                <a16:creationId xmlns:a16="http://schemas.microsoft.com/office/drawing/2014/main" id="{C69F41F2-DC0C-1424-A556-54E22AFB7A56}"/>
              </a:ext>
            </a:extLst>
          </p:cNvPr>
          <p:cNvSpPr txBox="1"/>
          <p:nvPr/>
        </p:nvSpPr>
        <p:spPr>
          <a:xfrm>
            <a:off x="518432" y="1644718"/>
            <a:ext cx="3886200" cy="3170099"/>
          </a:xfrm>
          <a:prstGeom prst="rect">
            <a:avLst/>
          </a:prstGeom>
          <a:noFill/>
        </p:spPr>
        <p:txBody>
          <a:bodyPr wrap="square" rtlCol="0">
            <a:spAutoFit/>
          </a:bodyPr>
          <a:lstStyle/>
          <a:p>
            <a:pPr marL="285750" indent="-285750">
              <a:buFont typeface="Arial" panose="020B0604020202020204" pitchFamily="34" charset="0"/>
              <a:buChar char="•"/>
            </a:pPr>
            <a:r>
              <a:rPr lang="en-AU" sz="2000" dirty="0">
                <a:latin typeface="Raleway" pitchFamily="2" charset="0"/>
              </a:rPr>
              <a:t>Land crash of 1893 meant end of Marvellous Melbourne</a:t>
            </a:r>
          </a:p>
          <a:p>
            <a:pPr marL="285750" indent="-285750">
              <a:buFont typeface="Arial" panose="020B0604020202020204" pitchFamily="34" charset="0"/>
              <a:buChar char="•"/>
            </a:pPr>
            <a:r>
              <a:rPr lang="en-AU" sz="2000" dirty="0">
                <a:latin typeface="Raleway" pitchFamily="2" charset="0"/>
              </a:rPr>
              <a:t>Minnie’s parents income halved so less support for Minnie and Arthur</a:t>
            </a:r>
          </a:p>
          <a:p>
            <a:pPr marL="285750" indent="-285750">
              <a:buFont typeface="Arial" panose="020B0604020202020204" pitchFamily="34" charset="0"/>
              <a:buChar char="•"/>
            </a:pPr>
            <a:r>
              <a:rPr lang="en-US" sz="2000" b="0" i="0" dirty="0">
                <a:solidFill>
                  <a:srgbClr val="000000"/>
                </a:solidFill>
                <a:effectLst/>
                <a:latin typeface="Raleway" pitchFamily="2" charset="0"/>
              </a:rPr>
              <a:t>Minnie taught art to students in her city studio </a:t>
            </a:r>
            <a:endParaRPr lang="en-AU" sz="2000" b="0" i="0" dirty="0">
              <a:solidFill>
                <a:srgbClr val="000000"/>
              </a:solidFill>
              <a:effectLst/>
              <a:latin typeface="Raleway" pitchFamily="2" charset="0"/>
            </a:endParaRPr>
          </a:p>
          <a:p>
            <a:pPr marL="285750" indent="-285750">
              <a:buFont typeface="Arial" panose="020B0604020202020204" pitchFamily="34" charset="0"/>
              <a:buChar char="•"/>
            </a:pPr>
            <a:r>
              <a:rPr lang="en-US" sz="2000" b="0" i="0" dirty="0">
                <a:solidFill>
                  <a:srgbClr val="000000"/>
                </a:solidFill>
                <a:effectLst/>
                <a:latin typeface="Raleway" pitchFamily="2" charset="0"/>
              </a:rPr>
              <a:t>continued to exhibit to the Victorian Artists Society</a:t>
            </a:r>
            <a:endParaRPr lang="en-AU" sz="2000" dirty="0">
              <a:latin typeface="Raleway" pitchFamily="2" charset="0"/>
            </a:endParaRPr>
          </a:p>
        </p:txBody>
      </p:sp>
      <p:pic>
        <p:nvPicPr>
          <p:cNvPr id="12290" name="Picture 2" descr="Emma Minnie Boyd, The Prayer, 1895, Bund">
            <a:extLst>
              <a:ext uri="{FF2B5EF4-FFF2-40B4-BE49-F238E27FC236}">
                <a16:creationId xmlns:a16="http://schemas.microsoft.com/office/drawing/2014/main" id="{D8B6AF4F-BFFB-359C-7A11-E367D9B6F4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6856" y="744536"/>
            <a:ext cx="6526712" cy="49704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D47C18-88A0-CA98-A2EC-23E9952747B8}"/>
              </a:ext>
            </a:extLst>
          </p:cNvPr>
          <p:cNvSpPr txBox="1"/>
          <p:nvPr/>
        </p:nvSpPr>
        <p:spPr>
          <a:xfrm>
            <a:off x="5146856" y="5928798"/>
            <a:ext cx="6098720" cy="369332"/>
          </a:xfrm>
          <a:prstGeom prst="rect">
            <a:avLst/>
          </a:prstGeom>
          <a:noFill/>
        </p:spPr>
        <p:txBody>
          <a:bodyPr wrap="square">
            <a:spAutoFit/>
          </a:bodyPr>
          <a:lstStyle/>
          <a:p>
            <a:r>
              <a:rPr lang="en-US" b="0" i="0" dirty="0">
                <a:solidFill>
                  <a:srgbClr val="000000"/>
                </a:solidFill>
                <a:effectLst/>
                <a:latin typeface="raleway" pitchFamily="2" charset="0"/>
              </a:rPr>
              <a:t>Emma Minnie Boyd, </a:t>
            </a:r>
            <a:r>
              <a:rPr lang="en-US" b="0" i="1" dirty="0">
                <a:solidFill>
                  <a:srgbClr val="000000"/>
                </a:solidFill>
                <a:effectLst/>
                <a:latin typeface="raleway" pitchFamily="2" charset="0"/>
              </a:rPr>
              <a:t>The Prayer</a:t>
            </a:r>
            <a:r>
              <a:rPr lang="en-US" b="0" i="0" dirty="0">
                <a:solidFill>
                  <a:srgbClr val="000000"/>
                </a:solidFill>
                <a:effectLst/>
                <a:latin typeface="raleway" pitchFamily="2" charset="0"/>
              </a:rPr>
              <a:t>, 1895</a:t>
            </a:r>
            <a:endParaRPr lang="en-AU" dirty="0"/>
          </a:p>
        </p:txBody>
      </p:sp>
    </p:spTree>
    <p:extLst>
      <p:ext uri="{BB962C8B-B14F-4D97-AF65-F5344CB8AC3E}">
        <p14:creationId xmlns:p14="http://schemas.microsoft.com/office/powerpoint/2010/main" val="6018467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4AAF57-F3F2-5A7D-1558-28A97E680735}"/>
              </a:ext>
            </a:extLst>
          </p:cNvPr>
          <p:cNvSpPr txBox="1"/>
          <p:nvPr/>
        </p:nvSpPr>
        <p:spPr>
          <a:xfrm>
            <a:off x="567418" y="664063"/>
            <a:ext cx="4037239" cy="5016758"/>
          </a:xfrm>
          <a:prstGeom prst="rect">
            <a:avLst/>
          </a:prstGeom>
          <a:noFill/>
        </p:spPr>
        <p:txBody>
          <a:bodyPr wrap="square">
            <a:spAutoFit/>
          </a:bodyPr>
          <a:lstStyle/>
          <a:p>
            <a:r>
              <a:rPr lang="en-US" sz="2000" b="0" i="0" dirty="0">
                <a:solidFill>
                  <a:srgbClr val="000000"/>
                </a:solidFill>
                <a:effectLst/>
                <a:latin typeface="raleway" pitchFamily="2" charset="0"/>
              </a:rPr>
              <a:t>In 1902  Minnie and Arthur held a joint exhibition at the grand home of Como in Toorak, owned by their friends Caroline and Charles Armytage - where they were lauded as being '</a:t>
            </a:r>
            <a:r>
              <a:rPr lang="en-US" sz="2000" b="0" i="1" dirty="0">
                <a:solidFill>
                  <a:srgbClr val="000000"/>
                </a:solidFill>
                <a:effectLst/>
                <a:latin typeface="raleway" pitchFamily="2" charset="0"/>
              </a:rPr>
              <a:t>amongst the best of Australian artists’.</a:t>
            </a:r>
            <a:endParaRPr lang="en-US" sz="2000" b="0" i="0" dirty="0">
              <a:solidFill>
                <a:srgbClr val="000000"/>
              </a:solidFill>
              <a:effectLst/>
              <a:latin typeface="raleway" pitchFamily="2" charset="0"/>
            </a:endParaRPr>
          </a:p>
          <a:p>
            <a:endParaRPr lang="en-US" sz="2000" dirty="0">
              <a:solidFill>
                <a:srgbClr val="000000"/>
              </a:solidFill>
              <a:latin typeface="raleway" pitchFamily="2" charset="0"/>
            </a:endParaRPr>
          </a:p>
          <a:p>
            <a:endParaRPr lang="en-US" sz="2000" b="0" i="0" dirty="0">
              <a:solidFill>
                <a:srgbClr val="000000"/>
              </a:solidFill>
              <a:effectLst/>
              <a:latin typeface="raleway" pitchFamily="2" charset="0"/>
            </a:endParaRPr>
          </a:p>
          <a:p>
            <a:r>
              <a:rPr lang="en-US" sz="2000" b="0" i="0" dirty="0">
                <a:solidFill>
                  <a:srgbClr val="000000"/>
                </a:solidFill>
                <a:effectLst/>
                <a:latin typeface="raleway" pitchFamily="2" charset="0"/>
              </a:rPr>
              <a:t>They sold over £100 of paintings and were offered a number of commissions. At that time it was most unusual for artists to hold independent exhibitions, most artists exhibited more formally in groups.</a:t>
            </a:r>
            <a:endParaRPr lang="en-AU" sz="2000" dirty="0"/>
          </a:p>
        </p:txBody>
      </p:sp>
      <p:pic>
        <p:nvPicPr>
          <p:cNvPr id="13314" name="Picture 2" descr="Emma%20Minnie%20Boyd%2C%20Port%20Phillip">
            <a:extLst>
              <a:ext uri="{FF2B5EF4-FFF2-40B4-BE49-F238E27FC236}">
                <a16:creationId xmlns:a16="http://schemas.microsoft.com/office/drawing/2014/main" id="{17A6EFD2-CA38-FAFA-91AC-52FAFFD5E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0882" y="869402"/>
            <a:ext cx="6743700" cy="41030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2D6F5B6-861C-0418-FEA2-625C86871DE4}"/>
              </a:ext>
            </a:extLst>
          </p:cNvPr>
          <p:cNvSpPr txBox="1"/>
          <p:nvPr/>
        </p:nvSpPr>
        <p:spPr>
          <a:xfrm>
            <a:off x="4880882" y="5272378"/>
            <a:ext cx="6098720" cy="369332"/>
          </a:xfrm>
          <a:prstGeom prst="rect">
            <a:avLst/>
          </a:prstGeom>
          <a:noFill/>
        </p:spPr>
        <p:txBody>
          <a:bodyPr wrap="square">
            <a:spAutoFit/>
          </a:bodyPr>
          <a:lstStyle/>
          <a:p>
            <a:r>
              <a:rPr lang="en-AU" b="0" i="0" dirty="0">
                <a:solidFill>
                  <a:srgbClr val="000000"/>
                </a:solidFill>
                <a:effectLst/>
                <a:latin typeface="raleway" pitchFamily="2" charset="0"/>
              </a:rPr>
              <a:t>Emma Minnie Boyd, </a:t>
            </a:r>
            <a:r>
              <a:rPr lang="en-AU" b="0" i="1" dirty="0">
                <a:solidFill>
                  <a:srgbClr val="000000"/>
                </a:solidFill>
                <a:effectLst/>
                <a:latin typeface="raleway" pitchFamily="2" charset="0"/>
              </a:rPr>
              <a:t>Port Phillip Bay</a:t>
            </a:r>
            <a:endParaRPr lang="en-AU" dirty="0"/>
          </a:p>
        </p:txBody>
      </p:sp>
    </p:spTree>
    <p:extLst>
      <p:ext uri="{BB962C8B-B14F-4D97-AF65-F5344CB8AC3E}">
        <p14:creationId xmlns:p14="http://schemas.microsoft.com/office/powerpoint/2010/main" val="3714646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385C5A-727C-E2DC-167A-6CF7BF092E1F}"/>
              </a:ext>
            </a:extLst>
          </p:cNvPr>
          <p:cNvSpPr txBox="1"/>
          <p:nvPr/>
        </p:nvSpPr>
        <p:spPr>
          <a:xfrm>
            <a:off x="473529" y="473528"/>
            <a:ext cx="5486400" cy="584775"/>
          </a:xfrm>
          <a:prstGeom prst="rect">
            <a:avLst/>
          </a:prstGeom>
          <a:noFill/>
        </p:spPr>
        <p:txBody>
          <a:bodyPr wrap="square" rtlCol="0">
            <a:spAutoFit/>
          </a:bodyPr>
          <a:lstStyle/>
          <a:p>
            <a:r>
              <a:rPr lang="en-AU" sz="3200" dirty="0">
                <a:solidFill>
                  <a:srgbClr val="002060"/>
                </a:solidFill>
              </a:rPr>
              <a:t>Country Life</a:t>
            </a:r>
          </a:p>
        </p:txBody>
      </p:sp>
      <p:sp>
        <p:nvSpPr>
          <p:cNvPr id="3" name="TextBox 2">
            <a:extLst>
              <a:ext uri="{FF2B5EF4-FFF2-40B4-BE49-F238E27FC236}">
                <a16:creationId xmlns:a16="http://schemas.microsoft.com/office/drawing/2014/main" id="{CAF5E7F4-FB43-93CE-3838-4739A5A3157E}"/>
              </a:ext>
            </a:extLst>
          </p:cNvPr>
          <p:cNvSpPr txBox="1"/>
          <p:nvPr/>
        </p:nvSpPr>
        <p:spPr>
          <a:xfrm>
            <a:off x="604158" y="1642085"/>
            <a:ext cx="4731204" cy="4093428"/>
          </a:xfrm>
          <a:prstGeom prst="rect">
            <a:avLst/>
          </a:prstGeom>
          <a:noFill/>
        </p:spPr>
        <p:txBody>
          <a:bodyPr wrap="square" rtlCol="0">
            <a:spAutoFit/>
          </a:bodyPr>
          <a:lstStyle/>
          <a:p>
            <a:pPr marL="285750" indent="-285750">
              <a:buFont typeface="Arial" panose="020B0604020202020204" pitchFamily="34" charset="0"/>
              <a:buChar char="•"/>
            </a:pPr>
            <a:r>
              <a:rPr lang="en-AU" sz="2000" dirty="0"/>
              <a:t>Moved to country after mother died in 1906</a:t>
            </a:r>
          </a:p>
          <a:p>
            <a:pPr marL="285750" indent="-285750">
              <a:buFont typeface="Arial" panose="020B0604020202020204" pitchFamily="34" charset="0"/>
              <a:buChar char="•"/>
            </a:pPr>
            <a:r>
              <a:rPr lang="en-AU" sz="2000" dirty="0"/>
              <a:t>One son died age of 10 in 1896 and second in 1923 from accidents</a:t>
            </a:r>
          </a:p>
          <a:p>
            <a:pPr marL="285750" indent="-285750">
              <a:buFont typeface="Arial" panose="020B0604020202020204" pitchFamily="34" charset="0"/>
              <a:buChar char="•"/>
            </a:pPr>
            <a:r>
              <a:rPr lang="en-AU" sz="2000" dirty="0"/>
              <a:t>Religious beliefs become more important</a:t>
            </a:r>
          </a:p>
          <a:p>
            <a:pPr marL="285750" indent="-285750">
              <a:buFont typeface="Arial" panose="020B0604020202020204" pitchFamily="34" charset="0"/>
              <a:buChar char="•"/>
            </a:pPr>
            <a:r>
              <a:rPr lang="en-AU" sz="2000" dirty="0"/>
              <a:t>Became more socially minded active in helping the poor</a:t>
            </a:r>
          </a:p>
          <a:p>
            <a:pPr marL="285750" indent="-285750">
              <a:buFont typeface="Arial" panose="020B0604020202020204" pitchFamily="34" charset="0"/>
              <a:buChar char="•"/>
            </a:pPr>
            <a:r>
              <a:rPr lang="en-AU" sz="2000" dirty="0"/>
              <a:t>After living a lavish life chose more simplicity</a:t>
            </a:r>
          </a:p>
          <a:p>
            <a:pPr marL="285750" indent="-285750">
              <a:buFont typeface="Arial" panose="020B0604020202020204" pitchFamily="34" charset="0"/>
              <a:buChar char="•"/>
            </a:pPr>
            <a:r>
              <a:rPr lang="en-AU" sz="2000" dirty="0"/>
              <a:t>Focused on painting natural beauty of landscapes, with fewer figures</a:t>
            </a:r>
          </a:p>
          <a:p>
            <a:pPr marL="285750" indent="-285750">
              <a:buFont typeface="Arial" panose="020B0604020202020204" pitchFamily="34" charset="0"/>
              <a:buChar char="•"/>
            </a:pPr>
            <a:r>
              <a:rPr lang="en-AU" sz="2000" dirty="0"/>
              <a:t>Painted until shortly before she died in 1836</a:t>
            </a:r>
          </a:p>
        </p:txBody>
      </p:sp>
      <p:sp>
        <p:nvSpPr>
          <p:cNvPr id="5" name="TextBox 4">
            <a:extLst>
              <a:ext uri="{FF2B5EF4-FFF2-40B4-BE49-F238E27FC236}">
                <a16:creationId xmlns:a16="http://schemas.microsoft.com/office/drawing/2014/main" id="{03717F8C-6A51-B6C7-CEBF-260411A8F781}"/>
              </a:ext>
            </a:extLst>
          </p:cNvPr>
          <p:cNvSpPr txBox="1"/>
          <p:nvPr/>
        </p:nvSpPr>
        <p:spPr>
          <a:xfrm>
            <a:off x="6856639" y="6092085"/>
            <a:ext cx="6098720" cy="369332"/>
          </a:xfrm>
          <a:prstGeom prst="rect">
            <a:avLst/>
          </a:prstGeom>
          <a:noFill/>
        </p:spPr>
        <p:txBody>
          <a:bodyPr wrap="square">
            <a:spAutoFit/>
          </a:bodyPr>
          <a:lstStyle/>
          <a:p>
            <a:r>
              <a:rPr lang="sv-SE" b="0" i="0" dirty="0">
                <a:solidFill>
                  <a:srgbClr val="000000"/>
                </a:solidFill>
                <a:effectLst/>
                <a:latin typeface="raleway" pitchFamily="2" charset="0"/>
              </a:rPr>
              <a:t>Emma Minnie Boyd, </a:t>
            </a:r>
            <a:r>
              <a:rPr lang="sv-SE" b="0" i="1" dirty="0">
                <a:solidFill>
                  <a:srgbClr val="000000"/>
                </a:solidFill>
                <a:effectLst/>
                <a:latin typeface="raleway" pitchFamily="2" charset="0"/>
              </a:rPr>
              <a:t> Self Portrait</a:t>
            </a:r>
            <a:r>
              <a:rPr lang="sv-SE" b="0" i="0" dirty="0">
                <a:solidFill>
                  <a:srgbClr val="000000"/>
                </a:solidFill>
                <a:effectLst/>
                <a:latin typeface="raleway" pitchFamily="2" charset="0"/>
              </a:rPr>
              <a:t>, 1912</a:t>
            </a:r>
            <a:endParaRPr lang="en-AU" dirty="0"/>
          </a:p>
        </p:txBody>
      </p:sp>
      <p:pic>
        <p:nvPicPr>
          <p:cNvPr id="14340" name="Picture 4" descr="Emma Minnie Boyd, Self Portrait, 1912.jp">
            <a:extLst>
              <a:ext uri="{FF2B5EF4-FFF2-40B4-BE49-F238E27FC236}">
                <a16:creationId xmlns:a16="http://schemas.microsoft.com/office/drawing/2014/main" id="{8A8539DE-4530-5FB0-8E62-0AD59C496D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6639" y="1544513"/>
            <a:ext cx="318135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5590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03EDBE-4258-5421-67C2-3669A5946055}"/>
              </a:ext>
            </a:extLst>
          </p:cNvPr>
          <p:cNvSpPr txBox="1"/>
          <p:nvPr/>
        </p:nvSpPr>
        <p:spPr>
          <a:xfrm>
            <a:off x="2309132" y="6191640"/>
            <a:ext cx="7858125" cy="369332"/>
          </a:xfrm>
          <a:prstGeom prst="rect">
            <a:avLst/>
          </a:prstGeom>
          <a:noFill/>
        </p:spPr>
        <p:txBody>
          <a:bodyPr wrap="square">
            <a:spAutoFit/>
          </a:bodyPr>
          <a:lstStyle/>
          <a:p>
            <a:r>
              <a:rPr lang="en-US" b="0" i="0" dirty="0">
                <a:solidFill>
                  <a:srgbClr val="000000"/>
                </a:solidFill>
                <a:effectLst/>
                <a:latin typeface="raleway" pitchFamily="2" charset="0"/>
              </a:rPr>
              <a:t>Emma Minnie Boyd, </a:t>
            </a:r>
            <a:r>
              <a:rPr lang="en-US" b="0" i="1" dirty="0">
                <a:solidFill>
                  <a:srgbClr val="000000"/>
                </a:solidFill>
                <a:effectLst/>
                <a:latin typeface="raleway" pitchFamily="2" charset="0"/>
              </a:rPr>
              <a:t>Doris Boyd sketching on the </a:t>
            </a:r>
            <a:r>
              <a:rPr lang="en-US" b="0" i="1" dirty="0" err="1">
                <a:solidFill>
                  <a:srgbClr val="000000"/>
                </a:solidFill>
                <a:effectLst/>
                <a:latin typeface="raleway" pitchFamily="2" charset="0"/>
              </a:rPr>
              <a:t>Yarra</a:t>
            </a:r>
            <a:r>
              <a:rPr lang="en-US" b="0" i="1" dirty="0">
                <a:solidFill>
                  <a:srgbClr val="000000"/>
                </a:solidFill>
                <a:effectLst/>
                <a:latin typeface="raleway" pitchFamily="2" charset="0"/>
              </a:rPr>
              <a:t> River</a:t>
            </a:r>
            <a:r>
              <a:rPr lang="en-US" b="0" i="0" dirty="0">
                <a:solidFill>
                  <a:srgbClr val="000000"/>
                </a:solidFill>
                <a:effectLst/>
                <a:latin typeface="raleway" pitchFamily="2" charset="0"/>
              </a:rPr>
              <a:t>, 1914</a:t>
            </a:r>
            <a:endParaRPr lang="en-AU" dirty="0"/>
          </a:p>
        </p:txBody>
      </p:sp>
      <p:pic>
        <p:nvPicPr>
          <p:cNvPr id="5" name="Picture 4">
            <a:extLst>
              <a:ext uri="{FF2B5EF4-FFF2-40B4-BE49-F238E27FC236}">
                <a16:creationId xmlns:a16="http://schemas.microsoft.com/office/drawing/2014/main" id="{DA62DB9E-5810-8DC2-49D6-6BCD82C531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7181" y="1012013"/>
            <a:ext cx="6381134" cy="4555867"/>
          </a:xfrm>
          <a:prstGeom prst="rect">
            <a:avLst/>
          </a:prstGeom>
        </p:spPr>
      </p:pic>
    </p:spTree>
    <p:extLst>
      <p:ext uri="{BB962C8B-B14F-4D97-AF65-F5344CB8AC3E}">
        <p14:creationId xmlns:p14="http://schemas.microsoft.com/office/powerpoint/2010/main" val="20992747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380156-0F96-9747-2734-F99CEA13C4C2}"/>
              </a:ext>
            </a:extLst>
          </p:cNvPr>
          <p:cNvPicPr>
            <a:picLocks noChangeAspect="1"/>
          </p:cNvPicPr>
          <p:nvPr/>
        </p:nvPicPr>
        <p:blipFill>
          <a:blip r:embed="rId2"/>
          <a:stretch>
            <a:fillRect/>
          </a:stretch>
        </p:blipFill>
        <p:spPr>
          <a:xfrm>
            <a:off x="303141" y="273351"/>
            <a:ext cx="11888859" cy="6039693"/>
          </a:xfrm>
          <a:prstGeom prst="rect">
            <a:avLst/>
          </a:prstGeom>
        </p:spPr>
      </p:pic>
      <p:sp>
        <p:nvSpPr>
          <p:cNvPr id="5" name="TextBox 4">
            <a:extLst>
              <a:ext uri="{FF2B5EF4-FFF2-40B4-BE49-F238E27FC236}">
                <a16:creationId xmlns:a16="http://schemas.microsoft.com/office/drawing/2014/main" id="{1C532901-7A10-F5BE-7E5C-76C477A7F824}"/>
              </a:ext>
            </a:extLst>
          </p:cNvPr>
          <p:cNvSpPr txBox="1"/>
          <p:nvPr/>
        </p:nvSpPr>
        <p:spPr>
          <a:xfrm>
            <a:off x="3198816" y="6313044"/>
            <a:ext cx="6097508" cy="307777"/>
          </a:xfrm>
          <a:prstGeom prst="rect">
            <a:avLst/>
          </a:prstGeom>
          <a:noFill/>
        </p:spPr>
        <p:txBody>
          <a:bodyPr wrap="square">
            <a:spAutoFit/>
          </a:bodyPr>
          <a:lstStyle/>
          <a:p>
            <a:r>
              <a:rPr lang="en-US" sz="1400" b="0" i="0" dirty="0">
                <a:solidFill>
                  <a:srgbClr val="333333"/>
                </a:solidFill>
                <a:effectLst/>
              </a:rPr>
              <a:t>Emma Minnie Boyd, </a:t>
            </a:r>
            <a:r>
              <a:rPr lang="en-US" sz="1400" b="0" i="1" dirty="0">
                <a:solidFill>
                  <a:srgbClr val="333333"/>
                </a:solidFill>
                <a:effectLst/>
              </a:rPr>
              <a:t>Landscape With Wattle</a:t>
            </a:r>
            <a:r>
              <a:rPr lang="en-US" sz="1400" b="0" i="0" dirty="0">
                <a:solidFill>
                  <a:srgbClr val="333333"/>
                </a:solidFill>
                <a:effectLst/>
              </a:rPr>
              <a:t>, 1912</a:t>
            </a:r>
            <a:endParaRPr lang="en-AU" sz="1400" dirty="0"/>
          </a:p>
        </p:txBody>
      </p:sp>
    </p:spTree>
    <p:extLst>
      <p:ext uri="{BB962C8B-B14F-4D97-AF65-F5344CB8AC3E}">
        <p14:creationId xmlns:p14="http://schemas.microsoft.com/office/powerpoint/2010/main" val="36196529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70094A-2161-9599-5F82-79F03E50A7B9}"/>
              </a:ext>
            </a:extLst>
          </p:cNvPr>
          <p:cNvSpPr txBox="1"/>
          <p:nvPr/>
        </p:nvSpPr>
        <p:spPr>
          <a:xfrm>
            <a:off x="3258911" y="6237224"/>
            <a:ext cx="6098720" cy="369332"/>
          </a:xfrm>
          <a:prstGeom prst="rect">
            <a:avLst/>
          </a:prstGeom>
          <a:noFill/>
        </p:spPr>
        <p:txBody>
          <a:bodyPr wrap="square">
            <a:spAutoFit/>
          </a:bodyPr>
          <a:lstStyle/>
          <a:p>
            <a:r>
              <a:rPr lang="sv-SE" b="0" i="0" dirty="0">
                <a:solidFill>
                  <a:srgbClr val="000000"/>
                </a:solidFill>
                <a:effectLst/>
                <a:latin typeface="raleway" pitchFamily="2" charset="0"/>
              </a:rPr>
              <a:t>Emma Minnie Boyd, </a:t>
            </a:r>
            <a:r>
              <a:rPr lang="sv-SE" b="0" i="1" dirty="0">
                <a:solidFill>
                  <a:srgbClr val="000000"/>
                </a:solidFill>
                <a:effectLst/>
                <a:latin typeface="raleway" pitchFamily="2" charset="0"/>
              </a:rPr>
              <a:t> River Landscape</a:t>
            </a:r>
            <a:r>
              <a:rPr lang="sv-SE" b="0" i="0" dirty="0">
                <a:solidFill>
                  <a:srgbClr val="000000"/>
                </a:solidFill>
                <a:effectLst/>
                <a:latin typeface="raleway" pitchFamily="2" charset="0"/>
              </a:rPr>
              <a:t>, 1926</a:t>
            </a:r>
            <a:endParaRPr lang="en-AU" dirty="0"/>
          </a:p>
        </p:txBody>
      </p:sp>
      <p:pic>
        <p:nvPicPr>
          <p:cNvPr id="15362" name="Picture 2" descr="Emma Minnie Boyd,  River Landscape, 1926">
            <a:extLst>
              <a:ext uri="{FF2B5EF4-FFF2-40B4-BE49-F238E27FC236}">
                <a16:creationId xmlns:a16="http://schemas.microsoft.com/office/drawing/2014/main" id="{D1C4106C-3AB8-636F-B87D-08A4767297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9903" y="732405"/>
            <a:ext cx="9032194" cy="5393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7452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A3565D-547C-7389-8F3F-B03D05BD0578}"/>
              </a:ext>
            </a:extLst>
          </p:cNvPr>
          <p:cNvPicPr>
            <a:picLocks noChangeAspect="1"/>
          </p:cNvPicPr>
          <p:nvPr/>
        </p:nvPicPr>
        <p:blipFill>
          <a:blip r:embed="rId2"/>
          <a:stretch>
            <a:fillRect/>
          </a:stretch>
        </p:blipFill>
        <p:spPr>
          <a:xfrm>
            <a:off x="1632914" y="241040"/>
            <a:ext cx="8926171" cy="6011114"/>
          </a:xfrm>
          <a:prstGeom prst="rect">
            <a:avLst/>
          </a:prstGeom>
        </p:spPr>
      </p:pic>
      <p:sp>
        <p:nvSpPr>
          <p:cNvPr id="5" name="TextBox 4">
            <a:extLst>
              <a:ext uri="{FF2B5EF4-FFF2-40B4-BE49-F238E27FC236}">
                <a16:creationId xmlns:a16="http://schemas.microsoft.com/office/drawing/2014/main" id="{588603EF-8CFE-7CDF-2AF1-09ABB48A3943}"/>
              </a:ext>
            </a:extLst>
          </p:cNvPr>
          <p:cNvSpPr txBox="1"/>
          <p:nvPr/>
        </p:nvSpPr>
        <p:spPr>
          <a:xfrm>
            <a:off x="3610070" y="6432294"/>
            <a:ext cx="6097508" cy="369332"/>
          </a:xfrm>
          <a:prstGeom prst="rect">
            <a:avLst/>
          </a:prstGeom>
          <a:noFill/>
        </p:spPr>
        <p:txBody>
          <a:bodyPr wrap="square">
            <a:spAutoFit/>
          </a:bodyPr>
          <a:lstStyle/>
          <a:p>
            <a:r>
              <a:rPr lang="sv-SE" b="0" i="0" dirty="0">
                <a:solidFill>
                  <a:srgbClr val="000000"/>
                </a:solidFill>
                <a:effectLst/>
                <a:latin typeface="raleway" pitchFamily="2" charset="0"/>
              </a:rPr>
              <a:t>Emma Minnie Boyd, </a:t>
            </a:r>
            <a:r>
              <a:rPr lang="sv-SE" b="0" i="1" dirty="0">
                <a:solidFill>
                  <a:srgbClr val="000000"/>
                </a:solidFill>
                <a:effectLst/>
                <a:latin typeface="raleway" pitchFamily="2" charset="0"/>
              </a:rPr>
              <a:t> River Landscape</a:t>
            </a:r>
            <a:r>
              <a:rPr lang="sv-SE" b="0" i="0" dirty="0">
                <a:solidFill>
                  <a:srgbClr val="000000"/>
                </a:solidFill>
                <a:effectLst/>
                <a:latin typeface="raleway" pitchFamily="2" charset="0"/>
              </a:rPr>
              <a:t>, 1926</a:t>
            </a:r>
            <a:endParaRPr lang="en-AU" dirty="0"/>
          </a:p>
        </p:txBody>
      </p:sp>
    </p:spTree>
    <p:extLst>
      <p:ext uri="{BB962C8B-B14F-4D97-AF65-F5344CB8AC3E}">
        <p14:creationId xmlns:p14="http://schemas.microsoft.com/office/powerpoint/2010/main" val="2188893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79922C-483F-F63E-4AF4-AA72CE4FDF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1708" y="552261"/>
            <a:ext cx="4210084" cy="6115616"/>
          </a:xfrm>
          <a:prstGeom prst="rect">
            <a:avLst/>
          </a:prstGeom>
        </p:spPr>
      </p:pic>
      <p:sp>
        <p:nvSpPr>
          <p:cNvPr id="5" name="TextBox 4">
            <a:extLst>
              <a:ext uri="{FF2B5EF4-FFF2-40B4-BE49-F238E27FC236}">
                <a16:creationId xmlns:a16="http://schemas.microsoft.com/office/drawing/2014/main" id="{95412954-1210-A889-4DFD-801C7A3C730B}"/>
              </a:ext>
            </a:extLst>
          </p:cNvPr>
          <p:cNvSpPr txBox="1"/>
          <p:nvPr/>
        </p:nvSpPr>
        <p:spPr>
          <a:xfrm>
            <a:off x="341769" y="193749"/>
            <a:ext cx="6097508" cy="3416320"/>
          </a:xfrm>
          <a:prstGeom prst="rect">
            <a:avLst/>
          </a:prstGeom>
          <a:noFill/>
        </p:spPr>
        <p:txBody>
          <a:bodyPr wrap="square">
            <a:spAutoFit/>
          </a:bodyPr>
          <a:lstStyle/>
          <a:p>
            <a:pPr marL="285750" indent="-285750" algn="l" fontAlgn="base">
              <a:buFont typeface="Arial" panose="020B0604020202020204" pitchFamily="34" charset="0"/>
              <a:buChar char="•"/>
            </a:pPr>
            <a:endParaRPr lang="en-US" b="0" i="0" dirty="0">
              <a:solidFill>
                <a:srgbClr val="000000"/>
              </a:solidFill>
              <a:effectLst/>
              <a:latin typeface="Raleway" pitchFamily="2" charset="0"/>
            </a:endParaRPr>
          </a:p>
          <a:p>
            <a:pPr marL="285750" indent="-285750" algn="l" fontAlgn="base">
              <a:buFont typeface="Arial" panose="020B0604020202020204" pitchFamily="34" charset="0"/>
              <a:buChar char="•"/>
            </a:pPr>
            <a:r>
              <a:rPr lang="en-US" b="0" i="0" dirty="0">
                <a:solidFill>
                  <a:srgbClr val="000000"/>
                </a:solidFill>
                <a:effectLst/>
                <a:latin typeface="Raleway" pitchFamily="2" charset="0"/>
              </a:rPr>
              <a:t>The </a:t>
            </a:r>
            <a:r>
              <a:rPr lang="en-US" b="1" i="0" dirty="0">
                <a:solidFill>
                  <a:srgbClr val="000000"/>
                </a:solidFill>
                <a:effectLst/>
                <a:latin typeface="Raleway" pitchFamily="2" charset="0"/>
              </a:rPr>
              <a:t>Public Library</a:t>
            </a:r>
            <a:r>
              <a:rPr lang="en-US" b="0" i="0" dirty="0">
                <a:solidFill>
                  <a:srgbClr val="000000"/>
                </a:solidFill>
                <a:effectLst/>
                <a:latin typeface="Raleway" pitchFamily="2" charset="0"/>
              </a:rPr>
              <a:t>, now known as the State Library of Victoria, opened in Melbourne in 1859</a:t>
            </a:r>
          </a:p>
          <a:p>
            <a:pPr marL="285750" indent="-285750" algn="l" fontAlgn="base">
              <a:buFont typeface="Arial" panose="020B0604020202020204" pitchFamily="34" charset="0"/>
              <a:buChar char="•"/>
            </a:pPr>
            <a:endParaRPr lang="en-US" b="0" i="0" dirty="0">
              <a:solidFill>
                <a:srgbClr val="000000"/>
              </a:solidFill>
              <a:effectLst/>
              <a:latin typeface="Raleway" pitchFamily="2" charset="0"/>
            </a:endParaRPr>
          </a:p>
          <a:p>
            <a:pPr marL="285750" indent="-285750" fontAlgn="base">
              <a:buFont typeface="Arial" panose="020B0604020202020204" pitchFamily="34" charset="0"/>
              <a:buChar char="•"/>
            </a:pPr>
            <a:r>
              <a:rPr lang="en-US" b="0" i="0" dirty="0">
                <a:solidFill>
                  <a:srgbClr val="000000"/>
                </a:solidFill>
                <a:effectLst/>
                <a:latin typeface="Raleway" pitchFamily="2" charset="0"/>
              </a:rPr>
              <a:t>the </a:t>
            </a:r>
            <a:r>
              <a:rPr lang="en-US" b="1" i="0" dirty="0">
                <a:solidFill>
                  <a:srgbClr val="000000"/>
                </a:solidFill>
                <a:effectLst/>
                <a:latin typeface="Raleway" pitchFamily="2" charset="0"/>
              </a:rPr>
              <a:t>National Gallery of Victoria </a:t>
            </a:r>
            <a:r>
              <a:rPr lang="en-US" b="0" i="0" dirty="0">
                <a:solidFill>
                  <a:srgbClr val="000000"/>
                </a:solidFill>
                <a:effectLst/>
                <a:latin typeface="Raleway" pitchFamily="2" charset="0"/>
              </a:rPr>
              <a:t>opened in the 1860s, with the Government granting it the princely sum of £2000 to purchase art work. It was housed within the Library from 1875 and was the first gallery purpose built for paintings.  The Gallery was immediately popular with early attendance figures of over 360,000 in its first year.</a:t>
            </a:r>
          </a:p>
          <a:p>
            <a:pPr marL="285750" indent="-285750" algn="l" fontAlgn="base">
              <a:buFont typeface="Arial" panose="020B0604020202020204" pitchFamily="34" charset="0"/>
              <a:buChar char="•"/>
            </a:pPr>
            <a:endParaRPr lang="en-US" b="0" i="0" dirty="0">
              <a:solidFill>
                <a:srgbClr val="000000"/>
              </a:solidFill>
              <a:effectLst/>
            </a:endParaRPr>
          </a:p>
        </p:txBody>
      </p:sp>
      <p:pic>
        <p:nvPicPr>
          <p:cNvPr id="7" name="Picture 6">
            <a:extLst>
              <a:ext uri="{FF2B5EF4-FFF2-40B4-BE49-F238E27FC236}">
                <a16:creationId xmlns:a16="http://schemas.microsoft.com/office/drawing/2014/main" id="{E3D84ABB-C82A-77B8-DC28-7A9BE7D286EF}"/>
              </a:ext>
            </a:extLst>
          </p:cNvPr>
          <p:cNvPicPr>
            <a:picLocks noChangeAspect="1"/>
          </p:cNvPicPr>
          <p:nvPr/>
        </p:nvPicPr>
        <p:blipFill>
          <a:blip r:embed="rId3"/>
          <a:stretch>
            <a:fillRect/>
          </a:stretch>
        </p:blipFill>
        <p:spPr>
          <a:xfrm>
            <a:off x="820208" y="3610069"/>
            <a:ext cx="5057210" cy="2980698"/>
          </a:xfrm>
          <a:prstGeom prst="rect">
            <a:avLst/>
          </a:prstGeom>
        </p:spPr>
      </p:pic>
    </p:spTree>
    <p:extLst>
      <p:ext uri="{BB962C8B-B14F-4D97-AF65-F5344CB8AC3E}">
        <p14:creationId xmlns:p14="http://schemas.microsoft.com/office/powerpoint/2010/main" val="12327594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ADAFAD-5984-0D5C-99CB-1C38F2DD19D2}"/>
              </a:ext>
            </a:extLst>
          </p:cNvPr>
          <p:cNvPicPr>
            <a:picLocks noChangeAspect="1"/>
          </p:cNvPicPr>
          <p:nvPr/>
        </p:nvPicPr>
        <p:blipFill>
          <a:blip r:embed="rId2"/>
          <a:stretch>
            <a:fillRect/>
          </a:stretch>
        </p:blipFill>
        <p:spPr>
          <a:xfrm>
            <a:off x="1710578" y="561575"/>
            <a:ext cx="8897592" cy="5734850"/>
          </a:xfrm>
          <a:prstGeom prst="rect">
            <a:avLst/>
          </a:prstGeom>
        </p:spPr>
      </p:pic>
      <p:sp>
        <p:nvSpPr>
          <p:cNvPr id="5" name="TextBox 4">
            <a:extLst>
              <a:ext uri="{FF2B5EF4-FFF2-40B4-BE49-F238E27FC236}">
                <a16:creationId xmlns:a16="http://schemas.microsoft.com/office/drawing/2014/main" id="{6C5F16B0-341D-A032-4378-D5F65D00C105}"/>
              </a:ext>
            </a:extLst>
          </p:cNvPr>
          <p:cNvSpPr txBox="1"/>
          <p:nvPr/>
        </p:nvSpPr>
        <p:spPr>
          <a:xfrm>
            <a:off x="3809246" y="6488668"/>
            <a:ext cx="6097508" cy="369332"/>
          </a:xfrm>
          <a:prstGeom prst="rect">
            <a:avLst/>
          </a:prstGeom>
          <a:noFill/>
        </p:spPr>
        <p:txBody>
          <a:bodyPr wrap="square">
            <a:spAutoFit/>
          </a:bodyPr>
          <a:lstStyle/>
          <a:p>
            <a:r>
              <a:rPr lang="en-AU" b="0" i="0" dirty="0">
                <a:solidFill>
                  <a:srgbClr val="333333"/>
                </a:solidFill>
                <a:effectLst/>
              </a:rPr>
              <a:t>Emma Minnie Boyd, </a:t>
            </a:r>
            <a:r>
              <a:rPr lang="en-AU" b="0" i="1" dirty="0">
                <a:solidFill>
                  <a:srgbClr val="333333"/>
                </a:solidFill>
                <a:effectLst/>
              </a:rPr>
              <a:t>Dandenong Ranges</a:t>
            </a:r>
            <a:endParaRPr lang="en-AU" i="1" dirty="0"/>
          </a:p>
        </p:txBody>
      </p:sp>
    </p:spTree>
    <p:extLst>
      <p:ext uri="{BB962C8B-B14F-4D97-AF65-F5344CB8AC3E}">
        <p14:creationId xmlns:p14="http://schemas.microsoft.com/office/powerpoint/2010/main" val="32432884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5898DD0C-87D9-DF16-7318-5A86D08C66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639" y="290195"/>
            <a:ext cx="9146722" cy="59869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3CA0C81-5DCA-128E-6D95-D3D1281B662F}"/>
              </a:ext>
            </a:extLst>
          </p:cNvPr>
          <p:cNvSpPr txBox="1"/>
          <p:nvPr/>
        </p:nvSpPr>
        <p:spPr>
          <a:xfrm>
            <a:off x="4016828" y="6428407"/>
            <a:ext cx="6094638" cy="369332"/>
          </a:xfrm>
          <a:prstGeom prst="rect">
            <a:avLst/>
          </a:prstGeom>
          <a:noFill/>
        </p:spPr>
        <p:txBody>
          <a:bodyPr wrap="square">
            <a:spAutoFit/>
          </a:bodyPr>
          <a:lstStyle/>
          <a:p>
            <a:r>
              <a:rPr lang="sv-SE" b="0" i="0" dirty="0">
                <a:solidFill>
                  <a:srgbClr val="000000"/>
                </a:solidFill>
                <a:effectLst/>
                <a:latin typeface="raleway" pitchFamily="2" charset="0"/>
              </a:rPr>
              <a:t>Emma Minnie Boyd, </a:t>
            </a:r>
            <a:r>
              <a:rPr lang="sv-SE" b="0" i="1" dirty="0">
                <a:solidFill>
                  <a:srgbClr val="000000"/>
                </a:solidFill>
                <a:effectLst/>
                <a:latin typeface="raleway" pitchFamily="2" charset="0"/>
              </a:rPr>
              <a:t>Fallen Tree</a:t>
            </a:r>
            <a:endParaRPr lang="en-AU" dirty="0"/>
          </a:p>
        </p:txBody>
      </p:sp>
    </p:spTree>
    <p:extLst>
      <p:ext uri="{BB962C8B-B14F-4D97-AF65-F5344CB8AC3E}">
        <p14:creationId xmlns:p14="http://schemas.microsoft.com/office/powerpoint/2010/main" val="9351915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F3F490-7145-F20E-1CBF-0F9F05884208}"/>
              </a:ext>
            </a:extLst>
          </p:cNvPr>
          <p:cNvSpPr txBox="1"/>
          <p:nvPr/>
        </p:nvSpPr>
        <p:spPr>
          <a:xfrm>
            <a:off x="8510256" y="5685577"/>
            <a:ext cx="6364586" cy="923330"/>
          </a:xfrm>
          <a:prstGeom prst="rect">
            <a:avLst/>
          </a:prstGeom>
          <a:noFill/>
        </p:spPr>
        <p:txBody>
          <a:bodyPr wrap="square" rtlCol="0">
            <a:spAutoFit/>
          </a:bodyPr>
          <a:lstStyle/>
          <a:p>
            <a:r>
              <a:rPr lang="en-AU" dirty="0">
                <a:solidFill>
                  <a:srgbClr val="4F6228"/>
                </a:solidFill>
              </a:rPr>
              <a:t>Andrea Hope</a:t>
            </a:r>
          </a:p>
          <a:p>
            <a:r>
              <a:rPr lang="en-AU" dirty="0">
                <a:solidFill>
                  <a:srgbClr val="4F6228"/>
                </a:solidFill>
                <a:hlinkClick r:id="rId2">
                  <a:extLst>
                    <a:ext uri="{A12FA001-AC4F-418D-AE19-62706E023703}">
                      <ahyp:hlinkClr xmlns:ahyp="http://schemas.microsoft.com/office/drawing/2018/hyperlinkcolor" val="tx"/>
                    </a:ext>
                  </a:extLst>
                </a:hlinkClick>
              </a:rPr>
              <a:t>www.australianarthistory.com</a:t>
            </a:r>
            <a:endParaRPr lang="en-AU" dirty="0">
              <a:solidFill>
                <a:srgbClr val="4F6228"/>
              </a:solidFill>
            </a:endParaRPr>
          </a:p>
          <a:p>
            <a:endParaRPr lang="en-AU" dirty="0"/>
          </a:p>
        </p:txBody>
      </p:sp>
    </p:spTree>
    <p:extLst>
      <p:ext uri="{BB962C8B-B14F-4D97-AF65-F5344CB8AC3E}">
        <p14:creationId xmlns:p14="http://schemas.microsoft.com/office/powerpoint/2010/main" val="621313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5A92B7-5A9C-A547-61D0-B2976F5CC383}"/>
              </a:ext>
            </a:extLst>
          </p:cNvPr>
          <p:cNvSpPr txBox="1"/>
          <p:nvPr/>
        </p:nvSpPr>
        <p:spPr>
          <a:xfrm>
            <a:off x="187859" y="251823"/>
            <a:ext cx="8304291" cy="5355312"/>
          </a:xfrm>
          <a:prstGeom prst="rect">
            <a:avLst/>
          </a:prstGeom>
          <a:noFill/>
        </p:spPr>
        <p:txBody>
          <a:bodyPr wrap="square">
            <a:spAutoFit/>
          </a:bodyPr>
          <a:lstStyle/>
          <a:p>
            <a:pPr marL="285750" indent="-285750" algn="l" fontAlgn="base">
              <a:buFont typeface="Arial" panose="020B0604020202020204" pitchFamily="34" charset="0"/>
              <a:buChar char="•"/>
            </a:pPr>
            <a:r>
              <a:rPr lang="en-US" i="0" dirty="0">
                <a:solidFill>
                  <a:srgbClr val="000000"/>
                </a:solidFill>
                <a:effectLst/>
                <a:latin typeface="Raleway" pitchFamily="2" charset="0"/>
              </a:rPr>
              <a:t>The </a:t>
            </a:r>
            <a:r>
              <a:rPr lang="en-US" b="1" i="0" dirty="0">
                <a:solidFill>
                  <a:srgbClr val="000000"/>
                </a:solidFill>
                <a:effectLst/>
                <a:latin typeface="Raleway" pitchFamily="2" charset="0"/>
              </a:rPr>
              <a:t>National Gallery Art School</a:t>
            </a:r>
            <a:r>
              <a:rPr lang="en-US" b="1" dirty="0">
                <a:solidFill>
                  <a:srgbClr val="000000"/>
                </a:solidFill>
                <a:latin typeface="Raleway" pitchFamily="2" charset="0"/>
              </a:rPr>
              <a:t> </a:t>
            </a:r>
            <a:r>
              <a:rPr lang="en-US" i="0" dirty="0">
                <a:solidFill>
                  <a:srgbClr val="000000"/>
                </a:solidFill>
                <a:effectLst/>
                <a:latin typeface="Raleway" pitchFamily="2" charset="0"/>
              </a:rPr>
              <a:t>accepted its first students in 1867. </a:t>
            </a:r>
          </a:p>
          <a:p>
            <a:pPr marL="285750" indent="-285750" algn="l" fontAlgn="base">
              <a:buFont typeface="Arial" panose="020B0604020202020204" pitchFamily="34" charset="0"/>
              <a:buChar char="•"/>
            </a:pPr>
            <a:endParaRPr lang="en-US" i="0" dirty="0">
              <a:solidFill>
                <a:srgbClr val="000000"/>
              </a:solidFill>
              <a:effectLst/>
              <a:latin typeface="Raleway" pitchFamily="2" charset="0"/>
            </a:endParaRPr>
          </a:p>
          <a:p>
            <a:pPr marL="285750" indent="-285750" fontAlgn="base">
              <a:buFont typeface="Arial" panose="020B0604020202020204" pitchFamily="34" charset="0"/>
              <a:buChar char="•"/>
            </a:pPr>
            <a:r>
              <a:rPr lang="en-US" b="0" i="0" dirty="0">
                <a:solidFill>
                  <a:srgbClr val="000000"/>
                </a:solidFill>
                <a:effectLst/>
                <a:latin typeface="Raleway" pitchFamily="2" charset="0"/>
              </a:rPr>
              <a:t>The</a:t>
            </a:r>
            <a:r>
              <a:rPr lang="en-US" b="1" i="0" dirty="0">
                <a:solidFill>
                  <a:srgbClr val="000000"/>
                </a:solidFill>
                <a:effectLst/>
                <a:latin typeface="Raleway" pitchFamily="2" charset="0"/>
              </a:rPr>
              <a:t> Carlton School of Design </a:t>
            </a:r>
            <a:r>
              <a:rPr lang="en-US" b="0" i="0" dirty="0">
                <a:solidFill>
                  <a:srgbClr val="000000"/>
                </a:solidFill>
                <a:effectLst/>
                <a:latin typeface="Raleway" pitchFamily="2" charset="0"/>
              </a:rPr>
              <a:t>also opened in 1871</a:t>
            </a:r>
            <a:endParaRPr lang="en-US" i="0" dirty="0">
              <a:solidFill>
                <a:srgbClr val="000000"/>
              </a:solidFill>
              <a:effectLst/>
              <a:latin typeface="Raleway" pitchFamily="2" charset="0"/>
            </a:endParaRPr>
          </a:p>
          <a:p>
            <a:pPr marL="285750" indent="-285750" algn="l" fontAlgn="base">
              <a:buFont typeface="Arial" panose="020B0604020202020204" pitchFamily="34" charset="0"/>
              <a:buChar char="•"/>
            </a:pPr>
            <a:endParaRPr lang="en-US" i="0" dirty="0">
              <a:solidFill>
                <a:srgbClr val="000000"/>
              </a:solidFill>
              <a:effectLst/>
              <a:latin typeface="Raleway" pitchFamily="2" charset="0"/>
            </a:endParaRPr>
          </a:p>
          <a:p>
            <a:pPr marL="285750" indent="-285750" algn="l" fontAlgn="base">
              <a:buFont typeface="Arial" panose="020B0604020202020204" pitchFamily="34" charset="0"/>
              <a:buChar char="•"/>
            </a:pPr>
            <a:r>
              <a:rPr lang="en-US" b="1" i="0" dirty="0">
                <a:solidFill>
                  <a:srgbClr val="000000"/>
                </a:solidFill>
                <a:effectLst/>
                <a:latin typeface="Raleway" pitchFamily="2" charset="0"/>
              </a:rPr>
              <a:t>Private galleries and studios </a:t>
            </a:r>
            <a:r>
              <a:rPr lang="en-US" i="0" dirty="0">
                <a:solidFill>
                  <a:srgbClr val="000000"/>
                </a:solidFill>
                <a:effectLst/>
                <a:latin typeface="Raleway" pitchFamily="2" charset="0"/>
              </a:rPr>
              <a:t>also began to appear. In upper Collins Street, from the GPO to Spring Street, there were art dealers, a framing store and a gallery. </a:t>
            </a:r>
          </a:p>
          <a:p>
            <a:pPr marL="285750" indent="-285750" algn="l" fontAlgn="base">
              <a:buFont typeface="Arial" panose="020B0604020202020204" pitchFamily="34" charset="0"/>
              <a:buChar char="•"/>
            </a:pPr>
            <a:endParaRPr lang="en-US" i="0" dirty="0">
              <a:solidFill>
                <a:srgbClr val="000000"/>
              </a:solidFill>
              <a:effectLst/>
              <a:latin typeface="Raleway" pitchFamily="2" charset="0"/>
            </a:endParaRPr>
          </a:p>
          <a:p>
            <a:pPr marL="285750" indent="-285750" algn="l" fontAlgn="base">
              <a:buFont typeface="Arial" panose="020B0604020202020204" pitchFamily="34" charset="0"/>
              <a:buChar char="•"/>
            </a:pPr>
            <a:r>
              <a:rPr lang="en-US" i="0" dirty="0">
                <a:solidFill>
                  <a:srgbClr val="000000"/>
                </a:solidFill>
                <a:effectLst/>
                <a:latin typeface="Raleway" pitchFamily="2" charset="0"/>
              </a:rPr>
              <a:t>In 1888 the purpose-built artists' studio complex, </a:t>
            </a:r>
            <a:r>
              <a:rPr lang="en-US" b="1" i="0" dirty="0">
                <a:solidFill>
                  <a:srgbClr val="000000"/>
                </a:solidFill>
                <a:effectLst/>
                <a:latin typeface="Raleway" pitchFamily="2" charset="0"/>
              </a:rPr>
              <a:t>Grosvenor Chambers, </a:t>
            </a:r>
            <a:r>
              <a:rPr lang="en-US" i="0" dirty="0">
                <a:solidFill>
                  <a:srgbClr val="000000"/>
                </a:solidFill>
                <a:effectLst/>
                <a:latin typeface="Raleway" pitchFamily="2" charset="0"/>
              </a:rPr>
              <a:t>which was the first in Australia, opened near the corner of Spring Street.</a:t>
            </a:r>
          </a:p>
          <a:p>
            <a:pPr marL="285750" indent="-285750" algn="l" fontAlgn="base">
              <a:buFont typeface="Arial" panose="020B0604020202020204" pitchFamily="34" charset="0"/>
              <a:buChar char="•"/>
            </a:pPr>
            <a:endParaRPr lang="en-US" i="0" dirty="0">
              <a:solidFill>
                <a:srgbClr val="000000"/>
              </a:solidFill>
              <a:effectLst/>
              <a:latin typeface="Raleway" pitchFamily="2" charset="0"/>
            </a:endParaRPr>
          </a:p>
          <a:p>
            <a:pPr marL="285750" indent="-285750" algn="l" fontAlgn="base">
              <a:buFont typeface="Arial" panose="020B0604020202020204" pitchFamily="34" charset="0"/>
              <a:buChar char="•"/>
            </a:pPr>
            <a:r>
              <a:rPr lang="en-US" i="0" dirty="0">
                <a:solidFill>
                  <a:srgbClr val="000000"/>
                </a:solidFill>
                <a:effectLst/>
                <a:latin typeface="Raleway" pitchFamily="2" charset="0"/>
              </a:rPr>
              <a:t>Tom Roberts created the most elaborate studio here in the aesthetic style, drawing on Asian influences and decor and light wicker work.</a:t>
            </a:r>
          </a:p>
          <a:p>
            <a:pPr algn="l" fontAlgn="base"/>
            <a:endParaRPr lang="en-US" i="0" dirty="0">
              <a:solidFill>
                <a:srgbClr val="000000"/>
              </a:solidFill>
              <a:effectLst/>
              <a:latin typeface="Raleway" pitchFamily="2" charset="0"/>
            </a:endParaRPr>
          </a:p>
          <a:p>
            <a:pPr marL="285750" indent="-285750" algn="l" fontAlgn="base">
              <a:buFont typeface="Arial" panose="020B0604020202020204" pitchFamily="34" charset="0"/>
              <a:buChar char="•"/>
            </a:pPr>
            <a:r>
              <a:rPr lang="en-US" b="0" i="0" dirty="0">
                <a:solidFill>
                  <a:srgbClr val="000000"/>
                </a:solidFill>
                <a:effectLst/>
                <a:latin typeface="Raleway" pitchFamily="2" charset="0"/>
              </a:rPr>
              <a:t>Melbourne's earliest known art society, the </a:t>
            </a:r>
            <a:r>
              <a:rPr lang="en-US" b="1" i="0" dirty="0">
                <a:solidFill>
                  <a:srgbClr val="000000"/>
                </a:solidFill>
                <a:effectLst/>
                <a:latin typeface="Raleway" pitchFamily="2" charset="0"/>
              </a:rPr>
              <a:t>Victoria Fine Arts Society</a:t>
            </a:r>
            <a:r>
              <a:rPr lang="en-US" b="0" i="0" dirty="0">
                <a:solidFill>
                  <a:srgbClr val="000000"/>
                </a:solidFill>
                <a:effectLst/>
                <a:latin typeface="Raleway" pitchFamily="2" charset="0"/>
              </a:rPr>
              <a:t>, commenced in 1856</a:t>
            </a:r>
            <a:r>
              <a:rPr lang="en-US" b="0" dirty="0">
                <a:solidFill>
                  <a:srgbClr val="000000"/>
                </a:solidFill>
                <a:latin typeface="Raleway" pitchFamily="2" charset="0"/>
              </a:rPr>
              <a:t> and by 1888</a:t>
            </a:r>
            <a:r>
              <a:rPr lang="en-US" b="0" i="0" dirty="0">
                <a:solidFill>
                  <a:srgbClr val="000000"/>
                </a:solidFill>
                <a:effectLst/>
                <a:latin typeface="Raleway" pitchFamily="2" charset="0"/>
              </a:rPr>
              <a:t> the Victorian Artists' Society (VAS) was founded.</a:t>
            </a:r>
          </a:p>
          <a:p>
            <a:pPr marL="285750" indent="-285750" algn="l" fontAlgn="base">
              <a:buFont typeface="Arial" panose="020B0604020202020204" pitchFamily="34" charset="0"/>
              <a:buChar char="•"/>
            </a:pPr>
            <a:endParaRPr lang="en-US" b="0" i="0" dirty="0">
              <a:solidFill>
                <a:srgbClr val="000000"/>
              </a:solidFill>
              <a:effectLst/>
              <a:latin typeface="+mj-lt"/>
            </a:endParaRPr>
          </a:p>
          <a:p>
            <a:pPr marL="285750" indent="-285750" algn="l" fontAlgn="base">
              <a:buFont typeface="Arial" panose="020B0604020202020204" pitchFamily="34" charset="0"/>
              <a:buChar char="•"/>
            </a:pPr>
            <a:endParaRPr lang="en-US" b="0" i="0" dirty="0">
              <a:solidFill>
                <a:srgbClr val="000000"/>
              </a:solidFill>
              <a:effectLst/>
            </a:endParaRPr>
          </a:p>
        </p:txBody>
      </p:sp>
      <p:pic>
        <p:nvPicPr>
          <p:cNvPr id="5" name="Picture 4">
            <a:extLst>
              <a:ext uri="{FF2B5EF4-FFF2-40B4-BE49-F238E27FC236}">
                <a16:creationId xmlns:a16="http://schemas.microsoft.com/office/drawing/2014/main" id="{8DEBBAB5-7700-B3BC-B64B-0714F5654837}"/>
              </a:ext>
            </a:extLst>
          </p:cNvPr>
          <p:cNvPicPr>
            <a:picLocks noChangeAspect="1"/>
          </p:cNvPicPr>
          <p:nvPr/>
        </p:nvPicPr>
        <p:blipFill>
          <a:blip r:embed="rId2"/>
          <a:stretch>
            <a:fillRect/>
          </a:stretch>
        </p:blipFill>
        <p:spPr>
          <a:xfrm>
            <a:off x="8674164" y="409385"/>
            <a:ext cx="3126131" cy="2862322"/>
          </a:xfrm>
          <a:prstGeom prst="rect">
            <a:avLst/>
          </a:prstGeom>
        </p:spPr>
      </p:pic>
      <p:pic>
        <p:nvPicPr>
          <p:cNvPr id="9" name="Picture 8">
            <a:extLst>
              <a:ext uri="{FF2B5EF4-FFF2-40B4-BE49-F238E27FC236}">
                <a16:creationId xmlns:a16="http://schemas.microsoft.com/office/drawing/2014/main" id="{4A7FD420-C888-01BA-3941-CD32FB839B09}"/>
              </a:ext>
            </a:extLst>
          </p:cNvPr>
          <p:cNvPicPr>
            <a:picLocks noChangeAspect="1"/>
          </p:cNvPicPr>
          <p:nvPr/>
        </p:nvPicPr>
        <p:blipFill>
          <a:blip r:embed="rId3"/>
          <a:stretch>
            <a:fillRect/>
          </a:stretch>
        </p:blipFill>
        <p:spPr>
          <a:xfrm>
            <a:off x="8717123" y="3684801"/>
            <a:ext cx="3184972" cy="2348515"/>
          </a:xfrm>
          <a:prstGeom prst="rect">
            <a:avLst/>
          </a:prstGeom>
        </p:spPr>
      </p:pic>
      <p:sp>
        <p:nvSpPr>
          <p:cNvPr id="10" name="TextBox 9">
            <a:extLst>
              <a:ext uri="{FF2B5EF4-FFF2-40B4-BE49-F238E27FC236}">
                <a16:creationId xmlns:a16="http://schemas.microsoft.com/office/drawing/2014/main" id="{67D9D072-1258-C11F-1A4D-6A06BC8B23B5}"/>
              </a:ext>
            </a:extLst>
          </p:cNvPr>
          <p:cNvSpPr txBox="1"/>
          <p:nvPr/>
        </p:nvSpPr>
        <p:spPr>
          <a:xfrm>
            <a:off x="8674164" y="6138633"/>
            <a:ext cx="3756243" cy="307777"/>
          </a:xfrm>
          <a:prstGeom prst="rect">
            <a:avLst/>
          </a:prstGeom>
          <a:noFill/>
        </p:spPr>
        <p:txBody>
          <a:bodyPr wrap="square" rtlCol="0">
            <a:spAutoFit/>
          </a:bodyPr>
          <a:lstStyle/>
          <a:p>
            <a:r>
              <a:rPr lang="en-AU" sz="1400" dirty="0"/>
              <a:t>S T Gill, </a:t>
            </a:r>
            <a:r>
              <a:rPr lang="en-AU" sz="1400" i="1" dirty="0"/>
              <a:t>Doing the Block (Collins St), </a:t>
            </a:r>
            <a:r>
              <a:rPr lang="en-AU" sz="1400" dirty="0"/>
              <a:t>1880</a:t>
            </a:r>
          </a:p>
        </p:txBody>
      </p:sp>
    </p:spTree>
    <p:extLst>
      <p:ext uri="{BB962C8B-B14F-4D97-AF65-F5344CB8AC3E}">
        <p14:creationId xmlns:p14="http://schemas.microsoft.com/office/powerpoint/2010/main" val="1099063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044950-C3F2-2D71-F000-06DA3E758282}"/>
              </a:ext>
            </a:extLst>
          </p:cNvPr>
          <p:cNvSpPr txBox="1"/>
          <p:nvPr/>
        </p:nvSpPr>
        <p:spPr>
          <a:xfrm>
            <a:off x="894031" y="836638"/>
            <a:ext cx="4184963" cy="4801314"/>
          </a:xfrm>
          <a:prstGeom prst="rect">
            <a:avLst/>
          </a:prstGeom>
          <a:noFill/>
        </p:spPr>
        <p:txBody>
          <a:bodyPr wrap="square">
            <a:spAutoFit/>
          </a:bodyPr>
          <a:lstStyle/>
          <a:p>
            <a:r>
              <a:rPr lang="en-US" b="0" i="0" dirty="0">
                <a:solidFill>
                  <a:srgbClr val="000000"/>
                </a:solidFill>
                <a:effectLst/>
                <a:latin typeface="raleway" pitchFamily="2" charset="0"/>
              </a:rPr>
              <a:t>The </a:t>
            </a:r>
            <a:r>
              <a:rPr lang="en-US" b="1" i="0" dirty="0">
                <a:solidFill>
                  <a:srgbClr val="000000"/>
                </a:solidFill>
                <a:effectLst/>
                <a:latin typeface="raleway" pitchFamily="2" charset="0"/>
              </a:rPr>
              <a:t>Great International Exhibition </a:t>
            </a:r>
            <a:r>
              <a:rPr lang="en-US" b="0" i="0" dirty="0">
                <a:solidFill>
                  <a:srgbClr val="000000"/>
                </a:solidFill>
                <a:effectLst/>
                <a:latin typeface="raleway" pitchFamily="2" charset="0"/>
              </a:rPr>
              <a:t>of 1880-1  was held at the </a:t>
            </a:r>
            <a:r>
              <a:rPr lang="en-US" b="0" i="0" u="none" strike="noStrike" dirty="0">
                <a:solidFill>
                  <a:srgbClr val="000000"/>
                </a:solidFill>
                <a:effectLst/>
                <a:latin typeface="raleway" pitchFamily="2" charset="0"/>
              </a:rPr>
              <a:t>Royal Exhibition Building</a:t>
            </a:r>
            <a:r>
              <a:rPr lang="en-US" b="0" i="0" dirty="0">
                <a:solidFill>
                  <a:srgbClr val="000000"/>
                </a:solidFill>
                <a:effectLst/>
                <a:latin typeface="raleway" pitchFamily="2" charset="0"/>
              </a:rPr>
              <a:t> in the Carlton Gardens. The exhibition included everything from works of art, furniture and accessories,  and textiles to raw and manufactured products, agriculture and horticulture.</a:t>
            </a:r>
          </a:p>
          <a:p>
            <a:endParaRPr lang="en-US" dirty="0">
              <a:solidFill>
                <a:srgbClr val="000000"/>
              </a:solidFill>
              <a:latin typeface="raleway" pitchFamily="2" charset="0"/>
            </a:endParaRPr>
          </a:p>
          <a:p>
            <a:r>
              <a:rPr lang="en-US" b="0" i="0" dirty="0">
                <a:solidFill>
                  <a:srgbClr val="000000"/>
                </a:solidFill>
                <a:effectLst/>
                <a:latin typeface="raleway" pitchFamily="2" charset="0"/>
              </a:rPr>
              <a:t>Writer, Henry </a:t>
            </a:r>
            <a:r>
              <a:rPr lang="en-US" b="0" i="0" dirty="0" err="1">
                <a:solidFill>
                  <a:srgbClr val="000000"/>
                </a:solidFill>
                <a:effectLst/>
                <a:latin typeface="raleway" pitchFamily="2" charset="0"/>
              </a:rPr>
              <a:t>Gyles</a:t>
            </a:r>
            <a:r>
              <a:rPr lang="en-US" b="0" i="0" dirty="0">
                <a:solidFill>
                  <a:srgbClr val="000000"/>
                </a:solidFill>
                <a:effectLst/>
                <a:latin typeface="raleway" pitchFamily="2" charset="0"/>
              </a:rPr>
              <a:t> Turner said, “</a:t>
            </a:r>
            <a:r>
              <a:rPr lang="en-US" b="0" i="1" dirty="0">
                <a:solidFill>
                  <a:srgbClr val="000000"/>
                </a:solidFill>
                <a:effectLst/>
                <a:latin typeface="raleway" pitchFamily="2" charset="0"/>
              </a:rPr>
              <a:t>From that day forward, much of the narrow provincialism of the colonists vanished. The new chum, once the derided butt of the old identities, was no longer rudely stared at, and Collins Street began to take on a cosmopolitan aspect.”</a:t>
            </a:r>
            <a:endParaRPr lang="en-AU" dirty="0"/>
          </a:p>
        </p:txBody>
      </p:sp>
      <p:pic>
        <p:nvPicPr>
          <p:cNvPr id="7" name="Picture 6">
            <a:extLst>
              <a:ext uri="{FF2B5EF4-FFF2-40B4-BE49-F238E27FC236}">
                <a16:creationId xmlns:a16="http://schemas.microsoft.com/office/drawing/2014/main" id="{1D2C6684-3AB7-2847-89D3-274F1A0A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6139" y="1181728"/>
            <a:ext cx="6115229" cy="4259405"/>
          </a:xfrm>
          <a:prstGeom prst="rect">
            <a:avLst/>
          </a:prstGeom>
        </p:spPr>
      </p:pic>
    </p:spTree>
    <p:extLst>
      <p:ext uri="{BB962C8B-B14F-4D97-AF65-F5344CB8AC3E}">
        <p14:creationId xmlns:p14="http://schemas.microsoft.com/office/powerpoint/2010/main" val="591421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551079-D9A9-5C70-34DE-BA13675A56D3}"/>
              </a:ext>
            </a:extLst>
          </p:cNvPr>
          <p:cNvSpPr txBox="1"/>
          <p:nvPr/>
        </p:nvSpPr>
        <p:spPr>
          <a:xfrm>
            <a:off x="387036" y="1254059"/>
            <a:ext cx="4356980" cy="4524315"/>
          </a:xfrm>
          <a:prstGeom prst="rect">
            <a:avLst/>
          </a:prstGeom>
          <a:noFill/>
        </p:spPr>
        <p:txBody>
          <a:bodyPr wrap="square">
            <a:spAutoFit/>
          </a:bodyPr>
          <a:lstStyle/>
          <a:p>
            <a:r>
              <a:rPr lang="en-US" b="0" i="0" dirty="0">
                <a:solidFill>
                  <a:srgbClr val="000000"/>
                </a:solidFill>
                <a:effectLst/>
                <a:latin typeface="raleway" pitchFamily="2" charset="0"/>
              </a:rPr>
              <a:t>Sir Archibald Michie QC, who was Victoria's Attorney General in the early 1870s,  remembered the Melbourne of 1852 as little more than 'a very inferior English town’. </a:t>
            </a:r>
          </a:p>
          <a:p>
            <a:endParaRPr lang="en-US" dirty="0">
              <a:solidFill>
                <a:srgbClr val="000000"/>
              </a:solidFill>
              <a:latin typeface="raleway" pitchFamily="2" charset="0"/>
            </a:endParaRPr>
          </a:p>
          <a:p>
            <a:endParaRPr lang="en-US" b="0" i="0" dirty="0">
              <a:solidFill>
                <a:srgbClr val="000000"/>
              </a:solidFill>
              <a:effectLst/>
              <a:latin typeface="raleway" pitchFamily="2" charset="0"/>
            </a:endParaRPr>
          </a:p>
          <a:p>
            <a:r>
              <a:rPr lang="en-US" b="0" i="0" dirty="0">
                <a:solidFill>
                  <a:srgbClr val="000000"/>
                </a:solidFill>
                <a:effectLst/>
                <a:latin typeface="raleway" pitchFamily="2" charset="0"/>
              </a:rPr>
              <a:t>Only eight years later, he was astounded by Melbourne's transformation into </a:t>
            </a:r>
            <a:r>
              <a:rPr lang="en-US" b="1" i="0" dirty="0">
                <a:solidFill>
                  <a:srgbClr val="000000"/>
                </a:solidFill>
                <a:effectLst/>
                <a:latin typeface="raleway" pitchFamily="2" charset="0"/>
              </a:rPr>
              <a:t>'</a:t>
            </a:r>
            <a:r>
              <a:rPr lang="en-US" b="1" i="1" dirty="0">
                <a:solidFill>
                  <a:srgbClr val="000000"/>
                </a:solidFill>
                <a:effectLst/>
                <a:latin typeface="raleway" pitchFamily="2" charset="0"/>
              </a:rPr>
              <a:t>a great city, as comfortable, as elegant, as luxurious as any place’</a:t>
            </a:r>
            <a:r>
              <a:rPr lang="en-US" b="1" i="0" dirty="0">
                <a:solidFill>
                  <a:srgbClr val="000000"/>
                </a:solidFill>
                <a:effectLst/>
                <a:latin typeface="raleway" pitchFamily="2" charset="0"/>
              </a:rPr>
              <a:t>. </a:t>
            </a:r>
          </a:p>
          <a:p>
            <a:endParaRPr lang="en-US" dirty="0">
              <a:solidFill>
                <a:srgbClr val="000000"/>
              </a:solidFill>
              <a:latin typeface="raleway" pitchFamily="2" charset="0"/>
            </a:endParaRPr>
          </a:p>
          <a:p>
            <a:r>
              <a:rPr lang="en-US" b="0" i="0" dirty="0">
                <a:solidFill>
                  <a:srgbClr val="000000"/>
                </a:solidFill>
                <a:effectLst/>
                <a:latin typeface="raleway" pitchFamily="2" charset="0"/>
              </a:rPr>
              <a:t>The gold rush saw Melbourne transform from a muddy frontier town to a solid city of spires and domes.</a:t>
            </a:r>
            <a:endParaRPr lang="en-AU" dirty="0"/>
          </a:p>
        </p:txBody>
      </p:sp>
      <p:pic>
        <p:nvPicPr>
          <p:cNvPr id="5" name="Picture 4">
            <a:extLst>
              <a:ext uri="{FF2B5EF4-FFF2-40B4-BE49-F238E27FC236}">
                <a16:creationId xmlns:a16="http://schemas.microsoft.com/office/drawing/2014/main" id="{04B3ACD1-262F-33C4-88CA-6FCFF4D3A4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0965" y="3516216"/>
            <a:ext cx="6213999" cy="3056507"/>
          </a:xfrm>
          <a:prstGeom prst="rect">
            <a:avLst/>
          </a:prstGeom>
        </p:spPr>
      </p:pic>
      <p:pic>
        <p:nvPicPr>
          <p:cNvPr id="7" name="Picture 6">
            <a:extLst>
              <a:ext uri="{FF2B5EF4-FFF2-40B4-BE49-F238E27FC236}">
                <a16:creationId xmlns:a16="http://schemas.microsoft.com/office/drawing/2014/main" id="{221B9575-20D9-2A51-721E-10E203C8D7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7012" y="437637"/>
            <a:ext cx="3940817" cy="2904147"/>
          </a:xfrm>
          <a:prstGeom prst="rect">
            <a:avLst/>
          </a:prstGeom>
        </p:spPr>
      </p:pic>
    </p:spTree>
    <p:extLst>
      <p:ext uri="{BB962C8B-B14F-4D97-AF65-F5344CB8AC3E}">
        <p14:creationId xmlns:p14="http://schemas.microsoft.com/office/powerpoint/2010/main" val="1231681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4E6F6F-78EC-4B6B-5640-99A3D04B6736}"/>
              </a:ext>
            </a:extLst>
          </p:cNvPr>
          <p:cNvSpPr txBox="1"/>
          <p:nvPr/>
        </p:nvSpPr>
        <p:spPr>
          <a:xfrm>
            <a:off x="930441" y="842028"/>
            <a:ext cx="6096000" cy="1292662"/>
          </a:xfrm>
          <a:prstGeom prst="rect">
            <a:avLst/>
          </a:prstGeom>
          <a:noFill/>
        </p:spPr>
        <p:txBody>
          <a:bodyPr wrap="square">
            <a:spAutoFit/>
          </a:bodyPr>
          <a:lstStyle/>
          <a:p>
            <a:pPr algn="l" fontAlgn="base"/>
            <a:r>
              <a:rPr lang="en-AU" sz="5400" b="1" i="0" dirty="0">
                <a:solidFill>
                  <a:srgbClr val="17365D"/>
                </a:solidFill>
                <a:effectLst/>
              </a:rPr>
              <a:t>Emma Minnie Boyd</a:t>
            </a:r>
          </a:p>
          <a:p>
            <a:pPr algn="l" fontAlgn="base"/>
            <a:r>
              <a:rPr lang="en-AU" sz="2400" b="0" i="0" dirty="0">
                <a:solidFill>
                  <a:srgbClr val="000000"/>
                </a:solidFill>
                <a:effectLst/>
                <a:latin typeface="raleway" pitchFamily="2" charset="0"/>
              </a:rPr>
              <a:t>(1858 - 1936) </a:t>
            </a:r>
            <a:endParaRPr lang="en-AU" sz="2400" b="1" i="0" dirty="0">
              <a:solidFill>
                <a:srgbClr val="000000"/>
              </a:solidFill>
              <a:effectLst/>
            </a:endParaRPr>
          </a:p>
        </p:txBody>
      </p:sp>
      <p:pic>
        <p:nvPicPr>
          <p:cNvPr id="1026" name="Picture 2">
            <a:extLst>
              <a:ext uri="{FF2B5EF4-FFF2-40B4-BE49-F238E27FC236}">
                <a16:creationId xmlns:a16="http://schemas.microsoft.com/office/drawing/2014/main" id="{08E2600D-1D02-0EBB-D92B-3E5885E731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4168" y="982396"/>
            <a:ext cx="4016041" cy="52538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14D616C-3DA3-179B-02C5-37F3EE85215F}"/>
              </a:ext>
            </a:extLst>
          </p:cNvPr>
          <p:cNvSpPr txBox="1"/>
          <p:nvPr/>
        </p:nvSpPr>
        <p:spPr>
          <a:xfrm>
            <a:off x="898356" y="2819938"/>
            <a:ext cx="6096000" cy="3416320"/>
          </a:xfrm>
          <a:prstGeom prst="rect">
            <a:avLst/>
          </a:prstGeom>
          <a:noFill/>
        </p:spPr>
        <p:txBody>
          <a:bodyPr wrap="square">
            <a:spAutoFit/>
          </a:bodyPr>
          <a:lstStyle/>
          <a:p>
            <a:r>
              <a:rPr lang="en-US" sz="3600" b="0" i="0" dirty="0">
                <a:solidFill>
                  <a:srgbClr val="000000"/>
                </a:solidFill>
                <a:effectLst/>
                <a:latin typeface="raleway" pitchFamily="2" charset="0"/>
              </a:rPr>
              <a:t>Painter in oils and watercolours, a printmaker, sculptor,  children's book illustrator, ceramics painter Also made numerous sketches.</a:t>
            </a:r>
            <a:endParaRPr lang="en-AU" sz="3600" dirty="0"/>
          </a:p>
        </p:txBody>
      </p:sp>
    </p:spTree>
    <p:extLst>
      <p:ext uri="{BB962C8B-B14F-4D97-AF65-F5344CB8AC3E}">
        <p14:creationId xmlns:p14="http://schemas.microsoft.com/office/powerpoint/2010/main" val="7790855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15135</TotalTime>
  <Words>3049</Words>
  <Application>Microsoft Office PowerPoint</Application>
  <PresentationFormat>Widescreen</PresentationFormat>
  <Paragraphs>238</Paragraphs>
  <Slides>52</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-apple-system</vt:lpstr>
      <vt:lpstr>Arial</vt:lpstr>
      <vt:lpstr>Calibri</vt:lpstr>
      <vt:lpstr>Calibri Light</vt:lpstr>
      <vt:lpstr>Flama</vt:lpstr>
      <vt:lpstr>gotham ssm a</vt:lpstr>
      <vt:lpstr>Raleway</vt:lpstr>
      <vt:lpstr>Raleway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Hope</dc:creator>
  <cp:lastModifiedBy>Andrea Hope</cp:lastModifiedBy>
  <cp:revision>50</cp:revision>
  <dcterms:created xsi:type="dcterms:W3CDTF">2022-10-27T00:00:46Z</dcterms:created>
  <dcterms:modified xsi:type="dcterms:W3CDTF">2022-11-08T01:06:45Z</dcterms:modified>
</cp:coreProperties>
</file>